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8288000" cy="10287000"/>
  <p:notesSz cx="6858000" cy="9144000"/>
  <p:embeddedFontLst>
    <p:embeddedFont>
      <p:font typeface="Canva Sans Bold" charset="1" panose="020B0803030501040103"/>
      <p:regular r:id="rId14"/>
    </p:embeddedFont>
    <p:embeddedFont>
      <p:font typeface="Canva Sans" charset="1" panose="020B0503030501040103"/>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jpe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2.jpe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2.jpe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2.jpe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2.jpe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1.png" Type="http://schemas.openxmlformats.org/officeDocument/2006/relationships/image"/><Relationship Id="rId4" Target="../media/image2.jpe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2.jpe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jpe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6544697" y="3757118"/>
            <a:ext cx="5083097" cy="5083097"/>
            <a:chOff x="0" y="0"/>
            <a:chExt cx="6777463" cy="6777463"/>
          </a:xfrm>
        </p:grpSpPr>
        <p:sp>
          <p:nvSpPr>
            <p:cNvPr name="Freeform 3" id="3"/>
            <p:cNvSpPr/>
            <p:nvPr/>
          </p:nvSpPr>
          <p:spPr>
            <a:xfrm flipH="false" flipV="false" rot="0">
              <a:off x="213732" y="1602794"/>
              <a:ext cx="6350000" cy="3571875"/>
            </a:xfrm>
            <a:custGeom>
              <a:avLst/>
              <a:gdLst/>
              <a:ahLst/>
              <a:cxnLst/>
              <a:rect r="r" b="b" t="t" l="l"/>
              <a:pathLst>
                <a:path h="3571875" w="6350000">
                  <a:moveTo>
                    <a:pt x="0" y="0"/>
                  </a:moveTo>
                  <a:lnTo>
                    <a:pt x="6350000" y="0"/>
                  </a:lnTo>
                  <a:lnTo>
                    <a:pt x="6350000" y="3571875"/>
                  </a:lnTo>
                  <a:lnTo>
                    <a:pt x="0" y="3571875"/>
                  </a:lnTo>
                  <a:lnTo>
                    <a:pt x="0" y="0"/>
                  </a:lnTo>
                  <a:close/>
                </a:path>
              </a:pathLst>
            </a:custGeom>
            <a:blipFill>
              <a:blip r:embed="rId2"/>
              <a:stretch>
                <a:fillRect l="0" t="0" r="0" b="0"/>
              </a:stretch>
            </a:blipFill>
          </p:spPr>
        </p:sp>
        <p:grpSp>
          <p:nvGrpSpPr>
            <p:cNvPr name="Group 4" id="4"/>
            <p:cNvGrpSpPr/>
            <p:nvPr/>
          </p:nvGrpSpPr>
          <p:grpSpPr>
            <a:xfrm rot="0">
              <a:off x="0" y="0"/>
              <a:ext cx="6777463" cy="6777463"/>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grpSp>
        <p:nvGrpSpPr>
          <p:cNvPr name="Group 7" id="7"/>
          <p:cNvGrpSpPr/>
          <p:nvPr/>
        </p:nvGrpSpPr>
        <p:grpSpPr>
          <a:xfrm rot="0">
            <a:off x="1707848" y="6884217"/>
            <a:ext cx="3078731" cy="3078731"/>
            <a:chOff x="0" y="0"/>
            <a:chExt cx="4104975" cy="4104975"/>
          </a:xfrm>
        </p:grpSpPr>
        <p:sp>
          <p:nvSpPr>
            <p:cNvPr name="Freeform 8" id="8"/>
            <p:cNvSpPr/>
            <p:nvPr/>
          </p:nvSpPr>
          <p:spPr>
            <a:xfrm flipH="false" flipV="false" rot="0">
              <a:off x="468622" y="1176899"/>
              <a:ext cx="3345530" cy="1751176"/>
            </a:xfrm>
            <a:custGeom>
              <a:avLst/>
              <a:gdLst/>
              <a:ahLst/>
              <a:cxnLst/>
              <a:rect r="r" b="b" t="t" l="l"/>
              <a:pathLst>
                <a:path h="1751176" w="3345530">
                  <a:moveTo>
                    <a:pt x="0" y="0"/>
                  </a:moveTo>
                  <a:lnTo>
                    <a:pt x="3345530" y="0"/>
                  </a:lnTo>
                  <a:lnTo>
                    <a:pt x="3345530" y="1751176"/>
                  </a:lnTo>
                  <a:lnTo>
                    <a:pt x="0" y="1751176"/>
                  </a:lnTo>
                  <a:lnTo>
                    <a:pt x="0" y="0"/>
                  </a:lnTo>
                  <a:close/>
                </a:path>
              </a:pathLst>
            </a:custGeom>
            <a:blipFill>
              <a:blip r:embed="rId3"/>
              <a:stretch>
                <a:fillRect l="0" t="0" r="0" b="0"/>
              </a:stretch>
            </a:blipFill>
          </p:spPr>
        </p:sp>
        <p:grpSp>
          <p:nvGrpSpPr>
            <p:cNvPr name="Group 9" id="9"/>
            <p:cNvGrpSpPr/>
            <p:nvPr/>
          </p:nvGrpSpPr>
          <p:grpSpPr>
            <a:xfrm rot="0">
              <a:off x="0" y="0"/>
              <a:ext cx="4104975" cy="4104975"/>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11" id="11"/>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sp>
        <p:nvSpPr>
          <p:cNvPr name="Freeform 12" id="12"/>
          <p:cNvSpPr/>
          <p:nvPr/>
        </p:nvSpPr>
        <p:spPr>
          <a:xfrm flipH="false" flipV="false" rot="0">
            <a:off x="13300685" y="6903618"/>
            <a:ext cx="3810000" cy="1562860"/>
          </a:xfrm>
          <a:custGeom>
            <a:avLst/>
            <a:gdLst/>
            <a:ahLst/>
            <a:cxnLst/>
            <a:rect r="r" b="b" t="t" l="l"/>
            <a:pathLst>
              <a:path h="1562860" w="3810000">
                <a:moveTo>
                  <a:pt x="0" y="0"/>
                </a:moveTo>
                <a:lnTo>
                  <a:pt x="3810000" y="0"/>
                </a:lnTo>
                <a:lnTo>
                  <a:pt x="3810000" y="1562861"/>
                </a:lnTo>
                <a:lnTo>
                  <a:pt x="0" y="1562861"/>
                </a:lnTo>
                <a:lnTo>
                  <a:pt x="0" y="0"/>
                </a:lnTo>
                <a:close/>
              </a:path>
            </a:pathLst>
          </a:custGeom>
          <a:blipFill>
            <a:blip r:embed="rId4"/>
            <a:stretch>
              <a:fillRect l="0" t="0" r="0" b="0"/>
            </a:stretch>
          </a:blipFill>
        </p:spPr>
      </p:sp>
      <p:grpSp>
        <p:nvGrpSpPr>
          <p:cNvPr name="Group 13" id="13"/>
          <p:cNvGrpSpPr/>
          <p:nvPr/>
        </p:nvGrpSpPr>
        <p:grpSpPr>
          <a:xfrm rot="0">
            <a:off x="13226600" y="5660986"/>
            <a:ext cx="4048125" cy="4048125"/>
            <a:chOff x="0" y="0"/>
            <a:chExt cx="812800" cy="812800"/>
          </a:xfrm>
        </p:grpSpPr>
        <p:sp>
          <p:nvSpPr>
            <p:cNvPr name="Freeform 14" id="1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15" id="1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AutoShape 16" id="16"/>
          <p:cNvSpPr/>
          <p:nvPr/>
        </p:nvSpPr>
        <p:spPr>
          <a:xfrm flipV="true">
            <a:off x="4794074" y="6911255"/>
            <a:ext cx="1349523" cy="577562"/>
          </a:xfrm>
          <a:prstGeom prst="line">
            <a:avLst/>
          </a:prstGeom>
          <a:ln cap="flat" w="85725">
            <a:solidFill>
              <a:srgbClr val="013364"/>
            </a:solidFill>
            <a:prstDash val="solid"/>
            <a:headEnd type="arrow" len="sm" w="med"/>
            <a:tailEnd type="arrow" len="sm" w="med"/>
          </a:ln>
        </p:spPr>
      </p:sp>
      <p:sp>
        <p:nvSpPr>
          <p:cNvPr name="AutoShape 17" id="17"/>
          <p:cNvSpPr/>
          <p:nvPr/>
        </p:nvSpPr>
        <p:spPr>
          <a:xfrm>
            <a:off x="5130822" y="4990141"/>
            <a:ext cx="1366388" cy="306717"/>
          </a:xfrm>
          <a:prstGeom prst="line">
            <a:avLst/>
          </a:prstGeom>
          <a:ln cap="flat" w="85725">
            <a:solidFill>
              <a:srgbClr val="013364"/>
            </a:solidFill>
            <a:prstDash val="solid"/>
            <a:headEnd type="arrow" len="sm" w="med"/>
            <a:tailEnd type="arrow" len="sm" w="med"/>
          </a:ln>
        </p:spPr>
      </p:sp>
      <p:sp>
        <p:nvSpPr>
          <p:cNvPr name="AutoShape 18" id="18"/>
          <p:cNvSpPr/>
          <p:nvPr/>
        </p:nvSpPr>
        <p:spPr>
          <a:xfrm>
            <a:off x="11774625" y="6757896"/>
            <a:ext cx="1366388" cy="306717"/>
          </a:xfrm>
          <a:prstGeom prst="line">
            <a:avLst/>
          </a:prstGeom>
          <a:ln cap="flat" w="85725">
            <a:solidFill>
              <a:srgbClr val="013364"/>
            </a:solidFill>
            <a:prstDash val="solid"/>
            <a:headEnd type="arrow" len="sm" w="med"/>
            <a:tailEnd type="arrow" len="sm" w="med"/>
          </a:ln>
        </p:spPr>
      </p:sp>
      <p:grpSp>
        <p:nvGrpSpPr>
          <p:cNvPr name="Group 19" id="19"/>
          <p:cNvGrpSpPr/>
          <p:nvPr/>
        </p:nvGrpSpPr>
        <p:grpSpPr>
          <a:xfrm rot="0">
            <a:off x="0" y="0"/>
            <a:ext cx="18288000" cy="1236419"/>
            <a:chOff x="0" y="0"/>
            <a:chExt cx="4816593" cy="325641"/>
          </a:xfrm>
        </p:grpSpPr>
        <p:sp>
          <p:nvSpPr>
            <p:cNvPr name="Freeform 20" id="20"/>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21" id="21"/>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grpSp>
        <p:nvGrpSpPr>
          <p:cNvPr name="Group 22" id="22"/>
          <p:cNvGrpSpPr/>
          <p:nvPr/>
        </p:nvGrpSpPr>
        <p:grpSpPr>
          <a:xfrm rot="0">
            <a:off x="1013275" y="2504340"/>
            <a:ext cx="3911427" cy="3911427"/>
            <a:chOff x="0" y="0"/>
            <a:chExt cx="5215236" cy="5215236"/>
          </a:xfrm>
        </p:grpSpPr>
        <p:grpSp>
          <p:nvGrpSpPr>
            <p:cNvPr name="Group 23" id="23"/>
            <p:cNvGrpSpPr/>
            <p:nvPr/>
          </p:nvGrpSpPr>
          <p:grpSpPr>
            <a:xfrm rot="0">
              <a:off x="0" y="0"/>
              <a:ext cx="5215236" cy="5215236"/>
              <a:chOff x="0" y="0"/>
              <a:chExt cx="812800" cy="812800"/>
            </a:xfrm>
          </p:grpSpPr>
          <p:sp>
            <p:nvSpPr>
              <p:cNvPr name="Freeform 24" id="2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25" id="2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26" id="26"/>
            <p:cNvSpPr/>
            <p:nvPr/>
          </p:nvSpPr>
          <p:spPr>
            <a:xfrm flipH="false" flipV="false" rot="0">
              <a:off x="505181" y="1674900"/>
              <a:ext cx="4204875" cy="1865436"/>
            </a:xfrm>
            <a:custGeom>
              <a:avLst/>
              <a:gdLst/>
              <a:ahLst/>
              <a:cxnLst/>
              <a:rect r="r" b="b" t="t" l="l"/>
              <a:pathLst>
                <a:path h="1865436" w="4204875">
                  <a:moveTo>
                    <a:pt x="0" y="0"/>
                  </a:moveTo>
                  <a:lnTo>
                    <a:pt x="4204875" y="0"/>
                  </a:lnTo>
                  <a:lnTo>
                    <a:pt x="4204875" y="1865436"/>
                  </a:lnTo>
                  <a:lnTo>
                    <a:pt x="0" y="186543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sp>
        <p:nvSpPr>
          <p:cNvPr name="TextBox 27" id="27"/>
          <p:cNvSpPr txBox="true"/>
          <p:nvPr/>
        </p:nvSpPr>
        <p:spPr>
          <a:xfrm rot="0">
            <a:off x="2313989" y="18135"/>
            <a:ext cx="14279017"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Sales &amp; Marketing Platform Ecosystem</a:t>
            </a:r>
          </a:p>
        </p:txBody>
      </p:sp>
      <p:sp>
        <p:nvSpPr>
          <p:cNvPr name="TextBox 28" id="28"/>
          <p:cNvSpPr txBox="true"/>
          <p:nvPr/>
        </p:nvSpPr>
        <p:spPr>
          <a:xfrm rot="0">
            <a:off x="1271080" y="1284044"/>
            <a:ext cx="15745840" cy="1153794"/>
          </a:xfrm>
          <a:prstGeom prst="rect">
            <a:avLst/>
          </a:prstGeom>
        </p:spPr>
        <p:txBody>
          <a:bodyPr anchor="t" rtlCol="false" tIns="0" lIns="0" bIns="0" rIns="0">
            <a:spAutoFit/>
          </a:bodyPr>
          <a:lstStyle/>
          <a:p>
            <a:pPr algn="ctr">
              <a:lnSpc>
                <a:spcPts val="3080"/>
              </a:lnSpc>
            </a:pPr>
            <a:r>
              <a:rPr lang="en-US" sz="2200">
                <a:solidFill>
                  <a:srgbClr val="274E78"/>
                </a:solidFill>
                <a:latin typeface="Canva Sans"/>
              </a:rPr>
              <a:t>Our sales and marketing platform ecosystem ensures seamless data flow and synchronization across all key systems, streamlining operations and enhancing efficiency. By connecting HubSpot, MicroKey CRM, WeSuite, and Popl, we eliminate redundancy and empower our team with accurate, up-to-date information.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6666896" y="4959213"/>
            <a:ext cx="4762500" cy="2678906"/>
          </a:xfrm>
          <a:custGeom>
            <a:avLst/>
            <a:gdLst/>
            <a:ahLst/>
            <a:cxnLst/>
            <a:rect r="r" b="b" t="t" l="l"/>
            <a:pathLst>
              <a:path h="2678906" w="4762500">
                <a:moveTo>
                  <a:pt x="0" y="0"/>
                </a:moveTo>
                <a:lnTo>
                  <a:pt x="4762500" y="0"/>
                </a:lnTo>
                <a:lnTo>
                  <a:pt x="4762500" y="2678907"/>
                </a:lnTo>
                <a:lnTo>
                  <a:pt x="0" y="2678907"/>
                </a:lnTo>
                <a:lnTo>
                  <a:pt x="0" y="0"/>
                </a:lnTo>
                <a:close/>
              </a:path>
            </a:pathLst>
          </a:custGeom>
          <a:blipFill>
            <a:blip r:embed="rId2"/>
            <a:stretch>
              <a:fillRect l="0" t="0" r="0" b="0"/>
            </a:stretch>
          </a:blipFill>
        </p:spPr>
      </p:sp>
      <p:grpSp>
        <p:nvGrpSpPr>
          <p:cNvPr name="Group 3" id="3"/>
          <p:cNvGrpSpPr/>
          <p:nvPr/>
        </p:nvGrpSpPr>
        <p:grpSpPr>
          <a:xfrm rot="0">
            <a:off x="6544697" y="3757118"/>
            <a:ext cx="5083097" cy="5083097"/>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5" id="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6" id="6"/>
          <p:cNvSpPr/>
          <p:nvPr/>
        </p:nvSpPr>
        <p:spPr>
          <a:xfrm flipH="false" flipV="false" rot="0">
            <a:off x="13300685" y="6903618"/>
            <a:ext cx="3810000" cy="1562860"/>
          </a:xfrm>
          <a:custGeom>
            <a:avLst/>
            <a:gdLst/>
            <a:ahLst/>
            <a:cxnLst/>
            <a:rect r="r" b="b" t="t" l="l"/>
            <a:pathLst>
              <a:path h="1562860" w="3810000">
                <a:moveTo>
                  <a:pt x="0" y="0"/>
                </a:moveTo>
                <a:lnTo>
                  <a:pt x="3810000" y="0"/>
                </a:lnTo>
                <a:lnTo>
                  <a:pt x="3810000" y="1562861"/>
                </a:lnTo>
                <a:lnTo>
                  <a:pt x="0" y="1562861"/>
                </a:lnTo>
                <a:lnTo>
                  <a:pt x="0" y="0"/>
                </a:lnTo>
                <a:close/>
              </a:path>
            </a:pathLst>
          </a:custGeom>
          <a:blipFill>
            <a:blip r:embed="rId3"/>
            <a:stretch>
              <a:fillRect l="0" t="0" r="0" b="0"/>
            </a:stretch>
          </a:blipFill>
        </p:spPr>
      </p:sp>
      <p:grpSp>
        <p:nvGrpSpPr>
          <p:cNvPr name="Group 7" id="7"/>
          <p:cNvGrpSpPr/>
          <p:nvPr/>
        </p:nvGrpSpPr>
        <p:grpSpPr>
          <a:xfrm rot="0">
            <a:off x="13226600" y="5660986"/>
            <a:ext cx="4048125" cy="4048125"/>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AutoShape 10" id="10"/>
          <p:cNvSpPr/>
          <p:nvPr/>
        </p:nvSpPr>
        <p:spPr>
          <a:xfrm flipV="true">
            <a:off x="4794074" y="6911255"/>
            <a:ext cx="1349523" cy="577562"/>
          </a:xfrm>
          <a:prstGeom prst="line">
            <a:avLst/>
          </a:prstGeom>
          <a:ln cap="flat" w="85725">
            <a:solidFill>
              <a:srgbClr val="274E78"/>
            </a:solidFill>
            <a:prstDash val="solid"/>
            <a:headEnd type="arrow" len="sm" w="med"/>
            <a:tailEnd type="arrow" len="sm" w="med"/>
          </a:ln>
        </p:spPr>
      </p:sp>
      <p:sp>
        <p:nvSpPr>
          <p:cNvPr name="AutoShape 11" id="11"/>
          <p:cNvSpPr/>
          <p:nvPr/>
        </p:nvSpPr>
        <p:spPr>
          <a:xfrm>
            <a:off x="5130822" y="4990141"/>
            <a:ext cx="1366388" cy="306717"/>
          </a:xfrm>
          <a:prstGeom prst="line">
            <a:avLst/>
          </a:prstGeom>
          <a:ln cap="flat" w="85725">
            <a:solidFill>
              <a:srgbClr val="274E78"/>
            </a:solidFill>
            <a:prstDash val="solid"/>
            <a:headEnd type="arrow" len="sm" w="med"/>
            <a:tailEnd type="arrow" len="sm" w="med"/>
          </a:ln>
        </p:spPr>
      </p:sp>
      <p:sp>
        <p:nvSpPr>
          <p:cNvPr name="AutoShape 12" id="12"/>
          <p:cNvSpPr/>
          <p:nvPr/>
        </p:nvSpPr>
        <p:spPr>
          <a:xfrm>
            <a:off x="11774625" y="6757896"/>
            <a:ext cx="1366388" cy="306717"/>
          </a:xfrm>
          <a:prstGeom prst="line">
            <a:avLst/>
          </a:prstGeom>
          <a:ln cap="flat" w="85725">
            <a:solidFill>
              <a:srgbClr val="274E78"/>
            </a:solidFill>
            <a:prstDash val="solid"/>
            <a:headEnd type="arrow" len="sm" w="med"/>
            <a:tailEnd type="arrow" len="sm" w="med"/>
          </a:ln>
        </p:spPr>
      </p:sp>
      <p:grpSp>
        <p:nvGrpSpPr>
          <p:cNvPr name="Group 13" id="13"/>
          <p:cNvGrpSpPr/>
          <p:nvPr/>
        </p:nvGrpSpPr>
        <p:grpSpPr>
          <a:xfrm rot="0">
            <a:off x="0" y="0"/>
            <a:ext cx="18288000" cy="1236419"/>
            <a:chOff x="0" y="0"/>
            <a:chExt cx="4816593" cy="325641"/>
          </a:xfrm>
        </p:grpSpPr>
        <p:sp>
          <p:nvSpPr>
            <p:cNvPr name="Freeform 14" id="14"/>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15" id="15"/>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sp>
        <p:nvSpPr>
          <p:cNvPr name="TextBox 16" id="16"/>
          <p:cNvSpPr txBox="true"/>
          <p:nvPr/>
        </p:nvSpPr>
        <p:spPr>
          <a:xfrm rot="0">
            <a:off x="2313989" y="18135"/>
            <a:ext cx="14279017"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Sales &amp; Marketing Platform Ecosystem</a:t>
            </a:r>
          </a:p>
        </p:txBody>
      </p:sp>
      <p:grpSp>
        <p:nvGrpSpPr>
          <p:cNvPr name="Group 17" id="17"/>
          <p:cNvGrpSpPr/>
          <p:nvPr/>
        </p:nvGrpSpPr>
        <p:grpSpPr>
          <a:xfrm rot="0">
            <a:off x="10604569" y="2181298"/>
            <a:ext cx="7492758" cy="3086100"/>
            <a:chOff x="0" y="0"/>
            <a:chExt cx="9990344" cy="4114800"/>
          </a:xfrm>
        </p:grpSpPr>
        <p:grpSp>
          <p:nvGrpSpPr>
            <p:cNvPr name="Group 18" id="18"/>
            <p:cNvGrpSpPr/>
            <p:nvPr/>
          </p:nvGrpSpPr>
          <p:grpSpPr>
            <a:xfrm rot="0">
              <a:off x="0" y="0"/>
              <a:ext cx="9990344" cy="4114800"/>
              <a:chOff x="0" y="0"/>
              <a:chExt cx="1973401" cy="812800"/>
            </a:xfrm>
          </p:grpSpPr>
          <p:sp>
            <p:nvSpPr>
              <p:cNvPr name="Freeform 19" id="19"/>
              <p:cNvSpPr/>
              <p:nvPr/>
            </p:nvSpPr>
            <p:spPr>
              <a:xfrm flipH="false" flipV="false" rot="0">
                <a:off x="0" y="0"/>
                <a:ext cx="1973401" cy="812800"/>
              </a:xfrm>
              <a:custGeom>
                <a:avLst/>
                <a:gdLst/>
                <a:ahLst/>
                <a:cxnLst/>
                <a:rect r="r" b="b" t="t" l="l"/>
                <a:pathLst>
                  <a:path h="812800" w="1973401">
                    <a:moveTo>
                      <a:pt x="0" y="0"/>
                    </a:moveTo>
                    <a:lnTo>
                      <a:pt x="1973401" y="0"/>
                    </a:lnTo>
                    <a:lnTo>
                      <a:pt x="1973401" y="812800"/>
                    </a:lnTo>
                    <a:lnTo>
                      <a:pt x="0" y="812800"/>
                    </a:lnTo>
                    <a:close/>
                  </a:path>
                </a:pathLst>
              </a:custGeom>
              <a:solidFill>
                <a:srgbClr val="C84E4E"/>
              </a:solidFill>
            </p:spPr>
          </p:sp>
          <p:sp>
            <p:nvSpPr>
              <p:cNvPr name="TextBox 20" id="20"/>
              <p:cNvSpPr txBox="true"/>
              <p:nvPr/>
            </p:nvSpPr>
            <p:spPr>
              <a:xfrm>
                <a:off x="0" y="-38100"/>
                <a:ext cx="1973401" cy="850900"/>
              </a:xfrm>
              <a:prstGeom prst="rect">
                <a:avLst/>
              </a:prstGeom>
            </p:spPr>
            <p:txBody>
              <a:bodyPr anchor="ctr" rtlCol="false" tIns="50800" lIns="50800" bIns="50800" rIns="50800"/>
              <a:lstStyle/>
              <a:p>
                <a:pPr algn="ctr">
                  <a:lnSpc>
                    <a:spcPts val="2659"/>
                  </a:lnSpc>
                </a:pPr>
              </a:p>
            </p:txBody>
          </p:sp>
        </p:grpSp>
        <p:sp>
          <p:nvSpPr>
            <p:cNvPr name="TextBox 21" id="21"/>
            <p:cNvSpPr txBox="true"/>
            <p:nvPr/>
          </p:nvSpPr>
          <p:spPr>
            <a:xfrm rot="0">
              <a:off x="775418" y="633942"/>
              <a:ext cx="8722432" cy="2799291"/>
            </a:xfrm>
            <a:prstGeom prst="rect">
              <a:avLst/>
            </a:prstGeom>
          </p:spPr>
          <p:txBody>
            <a:bodyPr anchor="t" rtlCol="false" tIns="0" lIns="0" bIns="0" rIns="0">
              <a:spAutoFit/>
            </a:bodyPr>
            <a:lstStyle/>
            <a:p>
              <a:pPr algn="r">
                <a:lnSpc>
                  <a:spcPts val="2800"/>
                </a:lnSpc>
              </a:pPr>
              <a:r>
                <a:rPr lang="en-US" sz="2000">
                  <a:solidFill>
                    <a:srgbClr val="FFFFFF"/>
                  </a:solidFill>
                  <a:latin typeface="Canva Sans"/>
                </a:rPr>
                <a:t>HubSpot is the central hub of our ecosystem, managing marketing automation, customer relationships, and data synchronization. It serves as the core platform where all information converges and is distributed, ensuring a unified and comprehensive approach to our operations.</a:t>
              </a:r>
            </a:p>
          </p:txBody>
        </p:sp>
        <p:grpSp>
          <p:nvGrpSpPr>
            <p:cNvPr name="Group 22" id="22"/>
            <p:cNvGrpSpPr/>
            <p:nvPr/>
          </p:nvGrpSpPr>
          <p:grpSpPr>
            <a:xfrm rot="0">
              <a:off x="356355" y="2551332"/>
              <a:ext cx="1074420" cy="1122680"/>
              <a:chOff x="0" y="0"/>
              <a:chExt cx="1074420" cy="1122680"/>
            </a:xfrm>
          </p:grpSpPr>
          <p:sp>
            <p:nvSpPr>
              <p:cNvPr name="Freeform 23" id="23"/>
              <p:cNvSpPr/>
              <p:nvPr/>
            </p:nvSpPr>
            <p:spPr>
              <a:xfrm flipH="false" flipV="false" rot="0">
                <a:off x="35560" y="46990"/>
                <a:ext cx="990600" cy="1040130"/>
              </a:xfrm>
              <a:custGeom>
                <a:avLst/>
                <a:gdLst/>
                <a:ahLst/>
                <a:cxnLst/>
                <a:rect r="r" b="b" t="t" l="l"/>
                <a:pathLst>
                  <a:path h="1040130" w="990600">
                    <a:moveTo>
                      <a:pt x="247650" y="80010"/>
                    </a:moveTo>
                    <a:cubicBezTo>
                      <a:pt x="175260" y="742950"/>
                      <a:pt x="115570" y="920750"/>
                      <a:pt x="134620" y="932180"/>
                    </a:cubicBezTo>
                    <a:cubicBezTo>
                      <a:pt x="146050" y="937260"/>
                      <a:pt x="172720" y="882650"/>
                      <a:pt x="203200" y="864870"/>
                    </a:cubicBezTo>
                    <a:cubicBezTo>
                      <a:pt x="245110" y="840740"/>
                      <a:pt x="308610" y="828040"/>
                      <a:pt x="377190" y="816610"/>
                    </a:cubicBezTo>
                    <a:cubicBezTo>
                      <a:pt x="469900" y="800100"/>
                      <a:pt x="628650" y="796290"/>
                      <a:pt x="711200" y="797560"/>
                    </a:cubicBezTo>
                    <a:cubicBezTo>
                      <a:pt x="760730" y="797560"/>
                      <a:pt x="792480" y="797560"/>
                      <a:pt x="828040" y="805180"/>
                    </a:cubicBezTo>
                    <a:cubicBezTo>
                      <a:pt x="859790" y="812800"/>
                      <a:pt x="890270" y="822960"/>
                      <a:pt x="915670" y="839470"/>
                    </a:cubicBezTo>
                    <a:cubicBezTo>
                      <a:pt x="938530" y="853440"/>
                      <a:pt x="963930" y="875030"/>
                      <a:pt x="975360" y="895350"/>
                    </a:cubicBezTo>
                    <a:cubicBezTo>
                      <a:pt x="984250" y="911860"/>
                      <a:pt x="990600" y="929640"/>
                      <a:pt x="986790" y="947420"/>
                    </a:cubicBezTo>
                    <a:cubicBezTo>
                      <a:pt x="982980" y="969010"/>
                      <a:pt x="961390" y="1002030"/>
                      <a:pt x="942340" y="1013460"/>
                    </a:cubicBezTo>
                    <a:cubicBezTo>
                      <a:pt x="927100" y="1023620"/>
                      <a:pt x="905510" y="1024890"/>
                      <a:pt x="889000" y="1022350"/>
                    </a:cubicBezTo>
                    <a:cubicBezTo>
                      <a:pt x="872490" y="1019810"/>
                      <a:pt x="853440" y="1009650"/>
                      <a:pt x="842010" y="996950"/>
                    </a:cubicBezTo>
                    <a:cubicBezTo>
                      <a:pt x="829310" y="984250"/>
                      <a:pt x="820420" y="965200"/>
                      <a:pt x="819150" y="947420"/>
                    </a:cubicBezTo>
                    <a:cubicBezTo>
                      <a:pt x="816610" y="930910"/>
                      <a:pt x="820420" y="909320"/>
                      <a:pt x="830580" y="895350"/>
                    </a:cubicBezTo>
                    <a:cubicBezTo>
                      <a:pt x="843280" y="877570"/>
                      <a:pt x="876300" y="857250"/>
                      <a:pt x="899160" y="854710"/>
                    </a:cubicBezTo>
                    <a:cubicBezTo>
                      <a:pt x="916940" y="852170"/>
                      <a:pt x="935990" y="859790"/>
                      <a:pt x="949960" y="868680"/>
                    </a:cubicBezTo>
                    <a:cubicBezTo>
                      <a:pt x="965200" y="878840"/>
                      <a:pt x="979170" y="894080"/>
                      <a:pt x="982980" y="911860"/>
                    </a:cubicBezTo>
                    <a:cubicBezTo>
                      <a:pt x="988060" y="933450"/>
                      <a:pt x="981710" y="971550"/>
                      <a:pt x="970280" y="989330"/>
                    </a:cubicBezTo>
                    <a:cubicBezTo>
                      <a:pt x="960120" y="1004570"/>
                      <a:pt x="942340" y="1016000"/>
                      <a:pt x="925830" y="1019810"/>
                    </a:cubicBezTo>
                    <a:cubicBezTo>
                      <a:pt x="909320" y="1024890"/>
                      <a:pt x="891540" y="1023620"/>
                      <a:pt x="871220" y="1017270"/>
                    </a:cubicBezTo>
                    <a:cubicBezTo>
                      <a:pt x="844550" y="1008380"/>
                      <a:pt x="824230" y="974090"/>
                      <a:pt x="783590" y="962660"/>
                    </a:cubicBezTo>
                    <a:cubicBezTo>
                      <a:pt x="706120" y="941070"/>
                      <a:pt x="544830" y="953770"/>
                      <a:pt x="427990" y="963930"/>
                    </a:cubicBezTo>
                    <a:cubicBezTo>
                      <a:pt x="313690" y="974090"/>
                      <a:pt x="160020" y="1040130"/>
                      <a:pt x="90170" y="1024890"/>
                    </a:cubicBezTo>
                    <a:cubicBezTo>
                      <a:pt x="53340" y="1016000"/>
                      <a:pt x="27940" y="998220"/>
                      <a:pt x="15240" y="972820"/>
                    </a:cubicBezTo>
                    <a:cubicBezTo>
                      <a:pt x="0" y="944880"/>
                      <a:pt x="11430" y="906780"/>
                      <a:pt x="15240" y="858520"/>
                    </a:cubicBezTo>
                    <a:cubicBezTo>
                      <a:pt x="22860" y="773430"/>
                      <a:pt x="62230" y="627380"/>
                      <a:pt x="77470" y="501650"/>
                    </a:cubicBezTo>
                    <a:cubicBezTo>
                      <a:pt x="93980" y="360680"/>
                      <a:pt x="81280" y="118110"/>
                      <a:pt x="107950" y="50800"/>
                    </a:cubicBezTo>
                    <a:cubicBezTo>
                      <a:pt x="116840" y="27940"/>
                      <a:pt x="125730" y="19050"/>
                      <a:pt x="139700" y="11430"/>
                    </a:cubicBezTo>
                    <a:cubicBezTo>
                      <a:pt x="153670" y="3810"/>
                      <a:pt x="175260" y="0"/>
                      <a:pt x="190500" y="3810"/>
                    </a:cubicBezTo>
                    <a:cubicBezTo>
                      <a:pt x="205740" y="6350"/>
                      <a:pt x="223520" y="17780"/>
                      <a:pt x="233680" y="30480"/>
                    </a:cubicBezTo>
                    <a:cubicBezTo>
                      <a:pt x="242570" y="43180"/>
                      <a:pt x="247650" y="80010"/>
                      <a:pt x="247650" y="80010"/>
                    </a:cubicBezTo>
                  </a:path>
                </a:pathLst>
              </a:custGeom>
              <a:solidFill>
                <a:srgbClr val="F6F6F6"/>
              </a:solidFill>
              <a:ln cap="sq">
                <a:noFill/>
                <a:prstDash val="solid"/>
                <a:miter/>
              </a:ln>
            </p:spPr>
          </p:sp>
        </p:grpSp>
      </p:grpSp>
      <p:grpSp>
        <p:nvGrpSpPr>
          <p:cNvPr name="Group 24" id="24"/>
          <p:cNvGrpSpPr/>
          <p:nvPr/>
        </p:nvGrpSpPr>
        <p:grpSpPr>
          <a:xfrm rot="0">
            <a:off x="1707848" y="6884217"/>
            <a:ext cx="3078731" cy="3078731"/>
            <a:chOff x="0" y="0"/>
            <a:chExt cx="4104975" cy="4104975"/>
          </a:xfrm>
        </p:grpSpPr>
        <p:sp>
          <p:nvSpPr>
            <p:cNvPr name="Freeform 25" id="25"/>
            <p:cNvSpPr/>
            <p:nvPr/>
          </p:nvSpPr>
          <p:spPr>
            <a:xfrm flipH="false" flipV="false" rot="0">
              <a:off x="468622" y="1176899"/>
              <a:ext cx="3345530" cy="1751176"/>
            </a:xfrm>
            <a:custGeom>
              <a:avLst/>
              <a:gdLst/>
              <a:ahLst/>
              <a:cxnLst/>
              <a:rect r="r" b="b" t="t" l="l"/>
              <a:pathLst>
                <a:path h="1751176" w="3345530">
                  <a:moveTo>
                    <a:pt x="0" y="0"/>
                  </a:moveTo>
                  <a:lnTo>
                    <a:pt x="3345530" y="0"/>
                  </a:lnTo>
                  <a:lnTo>
                    <a:pt x="3345530" y="1751176"/>
                  </a:lnTo>
                  <a:lnTo>
                    <a:pt x="0" y="1751176"/>
                  </a:lnTo>
                  <a:lnTo>
                    <a:pt x="0" y="0"/>
                  </a:lnTo>
                  <a:close/>
                </a:path>
              </a:pathLst>
            </a:custGeom>
            <a:blipFill>
              <a:blip r:embed="rId4"/>
              <a:stretch>
                <a:fillRect l="0" t="0" r="0" b="0"/>
              </a:stretch>
            </a:blipFill>
          </p:spPr>
        </p:sp>
        <p:grpSp>
          <p:nvGrpSpPr>
            <p:cNvPr name="Group 26" id="26"/>
            <p:cNvGrpSpPr/>
            <p:nvPr/>
          </p:nvGrpSpPr>
          <p:grpSpPr>
            <a:xfrm rot="0">
              <a:off x="0" y="0"/>
              <a:ext cx="4104975" cy="4104975"/>
              <a:chOff x="0" y="0"/>
              <a:chExt cx="812800" cy="812800"/>
            </a:xfrm>
          </p:grpSpPr>
          <p:sp>
            <p:nvSpPr>
              <p:cNvPr name="Freeform 27" id="2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28" id="28"/>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grpSp>
        <p:nvGrpSpPr>
          <p:cNvPr name="Group 29" id="29"/>
          <p:cNvGrpSpPr/>
          <p:nvPr/>
        </p:nvGrpSpPr>
        <p:grpSpPr>
          <a:xfrm rot="0">
            <a:off x="1013275" y="2504340"/>
            <a:ext cx="3911427" cy="3911427"/>
            <a:chOff x="0" y="0"/>
            <a:chExt cx="5215236" cy="5215236"/>
          </a:xfrm>
        </p:grpSpPr>
        <p:grpSp>
          <p:nvGrpSpPr>
            <p:cNvPr name="Group 30" id="30"/>
            <p:cNvGrpSpPr/>
            <p:nvPr/>
          </p:nvGrpSpPr>
          <p:grpSpPr>
            <a:xfrm rot="0">
              <a:off x="0" y="0"/>
              <a:ext cx="5215236" cy="5215236"/>
              <a:chOff x="0" y="0"/>
              <a:chExt cx="812800" cy="812800"/>
            </a:xfrm>
          </p:grpSpPr>
          <p:sp>
            <p:nvSpPr>
              <p:cNvPr name="Freeform 31" id="3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32" id="32"/>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33" id="33"/>
            <p:cNvSpPr/>
            <p:nvPr/>
          </p:nvSpPr>
          <p:spPr>
            <a:xfrm flipH="false" flipV="false" rot="0">
              <a:off x="505181" y="1674900"/>
              <a:ext cx="4204875" cy="1865436"/>
            </a:xfrm>
            <a:custGeom>
              <a:avLst/>
              <a:gdLst/>
              <a:ahLst/>
              <a:cxnLst/>
              <a:rect r="r" b="b" t="t" l="l"/>
              <a:pathLst>
                <a:path h="1865436" w="4204875">
                  <a:moveTo>
                    <a:pt x="0" y="0"/>
                  </a:moveTo>
                  <a:lnTo>
                    <a:pt x="4204875" y="0"/>
                  </a:lnTo>
                  <a:lnTo>
                    <a:pt x="4204875" y="1865436"/>
                  </a:lnTo>
                  <a:lnTo>
                    <a:pt x="0" y="186543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6666896" y="4959213"/>
            <a:ext cx="4762500" cy="2678906"/>
          </a:xfrm>
          <a:custGeom>
            <a:avLst/>
            <a:gdLst/>
            <a:ahLst/>
            <a:cxnLst/>
            <a:rect r="r" b="b" t="t" l="l"/>
            <a:pathLst>
              <a:path h="2678906" w="4762500">
                <a:moveTo>
                  <a:pt x="0" y="0"/>
                </a:moveTo>
                <a:lnTo>
                  <a:pt x="4762500" y="0"/>
                </a:lnTo>
                <a:lnTo>
                  <a:pt x="4762500" y="2678907"/>
                </a:lnTo>
                <a:lnTo>
                  <a:pt x="0" y="2678907"/>
                </a:lnTo>
                <a:lnTo>
                  <a:pt x="0" y="0"/>
                </a:lnTo>
                <a:close/>
              </a:path>
            </a:pathLst>
          </a:custGeom>
          <a:blipFill>
            <a:blip r:embed="rId2"/>
            <a:stretch>
              <a:fillRect l="0" t="0" r="0" b="0"/>
            </a:stretch>
          </a:blipFill>
        </p:spPr>
      </p:sp>
      <p:grpSp>
        <p:nvGrpSpPr>
          <p:cNvPr name="Group 3" id="3"/>
          <p:cNvGrpSpPr/>
          <p:nvPr/>
        </p:nvGrpSpPr>
        <p:grpSpPr>
          <a:xfrm rot="0">
            <a:off x="6544697" y="3757118"/>
            <a:ext cx="5083097" cy="5083097"/>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5" id="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6" id="6"/>
          <p:cNvSpPr/>
          <p:nvPr/>
        </p:nvSpPr>
        <p:spPr>
          <a:xfrm flipH="false" flipV="false" rot="0">
            <a:off x="13300685" y="6903618"/>
            <a:ext cx="3810000" cy="1562860"/>
          </a:xfrm>
          <a:custGeom>
            <a:avLst/>
            <a:gdLst/>
            <a:ahLst/>
            <a:cxnLst/>
            <a:rect r="r" b="b" t="t" l="l"/>
            <a:pathLst>
              <a:path h="1562860" w="3810000">
                <a:moveTo>
                  <a:pt x="0" y="0"/>
                </a:moveTo>
                <a:lnTo>
                  <a:pt x="3810000" y="0"/>
                </a:lnTo>
                <a:lnTo>
                  <a:pt x="3810000" y="1562861"/>
                </a:lnTo>
                <a:lnTo>
                  <a:pt x="0" y="1562861"/>
                </a:lnTo>
                <a:lnTo>
                  <a:pt x="0" y="0"/>
                </a:lnTo>
                <a:close/>
              </a:path>
            </a:pathLst>
          </a:custGeom>
          <a:blipFill>
            <a:blip r:embed="rId3"/>
            <a:stretch>
              <a:fillRect l="0" t="0" r="0" b="0"/>
            </a:stretch>
          </a:blipFill>
        </p:spPr>
      </p:sp>
      <p:grpSp>
        <p:nvGrpSpPr>
          <p:cNvPr name="Group 7" id="7"/>
          <p:cNvGrpSpPr/>
          <p:nvPr/>
        </p:nvGrpSpPr>
        <p:grpSpPr>
          <a:xfrm rot="0">
            <a:off x="13226600" y="5660986"/>
            <a:ext cx="4048125" cy="4048125"/>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AutoShape 10" id="10"/>
          <p:cNvSpPr/>
          <p:nvPr/>
        </p:nvSpPr>
        <p:spPr>
          <a:xfrm flipV="true">
            <a:off x="4794074" y="6911255"/>
            <a:ext cx="1349523" cy="577562"/>
          </a:xfrm>
          <a:prstGeom prst="line">
            <a:avLst/>
          </a:prstGeom>
          <a:ln cap="flat" w="85725">
            <a:solidFill>
              <a:srgbClr val="274E78"/>
            </a:solidFill>
            <a:prstDash val="solid"/>
            <a:headEnd type="arrow" len="sm" w="med"/>
            <a:tailEnd type="arrow" len="sm" w="med"/>
          </a:ln>
        </p:spPr>
      </p:sp>
      <p:sp>
        <p:nvSpPr>
          <p:cNvPr name="AutoShape 11" id="11"/>
          <p:cNvSpPr/>
          <p:nvPr/>
        </p:nvSpPr>
        <p:spPr>
          <a:xfrm>
            <a:off x="5130822" y="4990141"/>
            <a:ext cx="1366388" cy="306717"/>
          </a:xfrm>
          <a:prstGeom prst="line">
            <a:avLst/>
          </a:prstGeom>
          <a:ln cap="flat" w="85725">
            <a:solidFill>
              <a:srgbClr val="274E78"/>
            </a:solidFill>
            <a:prstDash val="solid"/>
            <a:headEnd type="arrow" len="sm" w="med"/>
            <a:tailEnd type="arrow" len="sm" w="med"/>
          </a:ln>
        </p:spPr>
      </p:sp>
      <p:sp>
        <p:nvSpPr>
          <p:cNvPr name="AutoShape 12" id="12"/>
          <p:cNvSpPr/>
          <p:nvPr/>
        </p:nvSpPr>
        <p:spPr>
          <a:xfrm>
            <a:off x="11774625" y="6757896"/>
            <a:ext cx="1366388" cy="306717"/>
          </a:xfrm>
          <a:prstGeom prst="line">
            <a:avLst/>
          </a:prstGeom>
          <a:ln cap="flat" w="85725">
            <a:solidFill>
              <a:srgbClr val="274E78"/>
            </a:solidFill>
            <a:prstDash val="solid"/>
            <a:headEnd type="arrow" len="sm" w="med"/>
            <a:tailEnd type="arrow" len="sm" w="med"/>
          </a:ln>
        </p:spPr>
      </p:sp>
      <p:grpSp>
        <p:nvGrpSpPr>
          <p:cNvPr name="Group 13" id="13"/>
          <p:cNvGrpSpPr/>
          <p:nvPr/>
        </p:nvGrpSpPr>
        <p:grpSpPr>
          <a:xfrm rot="0">
            <a:off x="0" y="0"/>
            <a:ext cx="18288000" cy="1236419"/>
            <a:chOff x="0" y="0"/>
            <a:chExt cx="4816593" cy="325641"/>
          </a:xfrm>
        </p:grpSpPr>
        <p:sp>
          <p:nvSpPr>
            <p:cNvPr name="Freeform 14" id="14"/>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15" id="15"/>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sp>
        <p:nvSpPr>
          <p:cNvPr name="TextBox 16" id="16"/>
          <p:cNvSpPr txBox="true"/>
          <p:nvPr/>
        </p:nvSpPr>
        <p:spPr>
          <a:xfrm rot="0">
            <a:off x="2313989" y="18135"/>
            <a:ext cx="14279017"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Sales &amp; Marketing Platform Ecosystem</a:t>
            </a:r>
          </a:p>
        </p:txBody>
      </p:sp>
      <p:grpSp>
        <p:nvGrpSpPr>
          <p:cNvPr name="Group 17" id="17"/>
          <p:cNvGrpSpPr/>
          <p:nvPr/>
        </p:nvGrpSpPr>
        <p:grpSpPr>
          <a:xfrm rot="0">
            <a:off x="4698961" y="2338405"/>
            <a:ext cx="7492758" cy="3086100"/>
            <a:chOff x="0" y="0"/>
            <a:chExt cx="9990344" cy="4114800"/>
          </a:xfrm>
        </p:grpSpPr>
        <p:grpSp>
          <p:nvGrpSpPr>
            <p:cNvPr name="Group 18" id="18"/>
            <p:cNvGrpSpPr/>
            <p:nvPr/>
          </p:nvGrpSpPr>
          <p:grpSpPr>
            <a:xfrm rot="0">
              <a:off x="0" y="0"/>
              <a:ext cx="9990344" cy="4114800"/>
              <a:chOff x="0" y="0"/>
              <a:chExt cx="1973401" cy="812800"/>
            </a:xfrm>
          </p:grpSpPr>
          <p:sp>
            <p:nvSpPr>
              <p:cNvPr name="Freeform 19" id="19"/>
              <p:cNvSpPr/>
              <p:nvPr/>
            </p:nvSpPr>
            <p:spPr>
              <a:xfrm flipH="false" flipV="false" rot="0">
                <a:off x="0" y="0"/>
                <a:ext cx="1973401" cy="812800"/>
              </a:xfrm>
              <a:custGeom>
                <a:avLst/>
                <a:gdLst/>
                <a:ahLst/>
                <a:cxnLst/>
                <a:rect r="r" b="b" t="t" l="l"/>
                <a:pathLst>
                  <a:path h="812800" w="1973401">
                    <a:moveTo>
                      <a:pt x="0" y="0"/>
                    </a:moveTo>
                    <a:lnTo>
                      <a:pt x="1973401" y="0"/>
                    </a:lnTo>
                    <a:lnTo>
                      <a:pt x="1973401" y="812800"/>
                    </a:lnTo>
                    <a:lnTo>
                      <a:pt x="0" y="812800"/>
                    </a:lnTo>
                    <a:close/>
                  </a:path>
                </a:pathLst>
              </a:custGeom>
              <a:solidFill>
                <a:srgbClr val="C84E4E"/>
              </a:solidFill>
            </p:spPr>
          </p:sp>
          <p:sp>
            <p:nvSpPr>
              <p:cNvPr name="TextBox 20" id="20"/>
              <p:cNvSpPr txBox="true"/>
              <p:nvPr/>
            </p:nvSpPr>
            <p:spPr>
              <a:xfrm>
                <a:off x="0" y="-38100"/>
                <a:ext cx="1973401" cy="850900"/>
              </a:xfrm>
              <a:prstGeom prst="rect">
                <a:avLst/>
              </a:prstGeom>
            </p:spPr>
            <p:txBody>
              <a:bodyPr anchor="ctr" rtlCol="false" tIns="50800" lIns="50800" bIns="50800" rIns="50800"/>
              <a:lstStyle/>
              <a:p>
                <a:pPr algn="ctr">
                  <a:lnSpc>
                    <a:spcPts val="2659"/>
                  </a:lnSpc>
                </a:pPr>
              </a:p>
            </p:txBody>
          </p:sp>
        </p:grpSp>
        <p:sp>
          <p:nvSpPr>
            <p:cNvPr name="TextBox 21" id="21"/>
            <p:cNvSpPr txBox="true"/>
            <p:nvPr/>
          </p:nvSpPr>
          <p:spPr>
            <a:xfrm rot="0">
              <a:off x="855360" y="695121"/>
              <a:ext cx="8722432" cy="2799291"/>
            </a:xfrm>
            <a:prstGeom prst="rect">
              <a:avLst/>
            </a:prstGeom>
          </p:spPr>
          <p:txBody>
            <a:bodyPr anchor="t" rtlCol="false" tIns="0" lIns="0" bIns="0" rIns="0">
              <a:spAutoFit/>
            </a:bodyPr>
            <a:lstStyle/>
            <a:p>
              <a:pPr algn="r">
                <a:lnSpc>
                  <a:spcPts val="2800"/>
                </a:lnSpc>
              </a:pPr>
              <a:r>
                <a:rPr lang="en-US" sz="2000">
                  <a:solidFill>
                    <a:srgbClr val="FFFFFF"/>
                  </a:solidFill>
                  <a:latin typeface="Canva Sans"/>
                </a:rPr>
                <a:t>WeSuite enhances our sales processes with specialized tools for proposal generation, sales tracking, and performance monitoring. By integrating with HubSpot, WeSuite ensures that sales activities are seamlessly captured and synchronized across our ecosystem.</a:t>
              </a:r>
            </a:p>
          </p:txBody>
        </p:sp>
        <p:grpSp>
          <p:nvGrpSpPr>
            <p:cNvPr name="Group 22" id="22"/>
            <p:cNvGrpSpPr/>
            <p:nvPr/>
          </p:nvGrpSpPr>
          <p:grpSpPr>
            <a:xfrm rot="-10582575">
              <a:off x="336823" y="2316231"/>
              <a:ext cx="1370330" cy="1177290"/>
              <a:chOff x="0" y="0"/>
              <a:chExt cx="1370330" cy="1177290"/>
            </a:xfrm>
          </p:grpSpPr>
          <p:sp>
            <p:nvSpPr>
              <p:cNvPr name="Freeform 23" id="23"/>
              <p:cNvSpPr/>
              <p:nvPr/>
            </p:nvSpPr>
            <p:spPr>
              <a:xfrm flipH="false" flipV="false" rot="0">
                <a:off x="46990" y="45720"/>
                <a:ext cx="1275080" cy="1083310"/>
              </a:xfrm>
              <a:custGeom>
                <a:avLst/>
                <a:gdLst/>
                <a:ahLst/>
                <a:cxnLst/>
                <a:rect r="r" b="b" t="t" l="l"/>
                <a:pathLst>
                  <a:path h="1083310" w="1275080">
                    <a:moveTo>
                      <a:pt x="78740" y="5080"/>
                    </a:moveTo>
                    <a:cubicBezTo>
                      <a:pt x="857250" y="31750"/>
                      <a:pt x="1017270" y="33020"/>
                      <a:pt x="1102360" y="24130"/>
                    </a:cubicBezTo>
                    <a:cubicBezTo>
                      <a:pt x="1145540" y="19050"/>
                      <a:pt x="1169670" y="1270"/>
                      <a:pt x="1197610" y="5080"/>
                    </a:cubicBezTo>
                    <a:cubicBezTo>
                      <a:pt x="1221740" y="7620"/>
                      <a:pt x="1248410" y="20320"/>
                      <a:pt x="1259840" y="36830"/>
                    </a:cubicBezTo>
                    <a:cubicBezTo>
                      <a:pt x="1271270" y="54610"/>
                      <a:pt x="1273810" y="87630"/>
                      <a:pt x="1268730" y="106680"/>
                    </a:cubicBezTo>
                    <a:cubicBezTo>
                      <a:pt x="1263650" y="123190"/>
                      <a:pt x="1244600" y="127000"/>
                      <a:pt x="1233170" y="147320"/>
                    </a:cubicBezTo>
                    <a:cubicBezTo>
                      <a:pt x="1211580" y="182880"/>
                      <a:pt x="1202690" y="251460"/>
                      <a:pt x="1172210" y="320040"/>
                    </a:cubicBezTo>
                    <a:cubicBezTo>
                      <a:pt x="1120140" y="435610"/>
                      <a:pt x="1000760" y="633730"/>
                      <a:pt x="924560" y="759460"/>
                    </a:cubicBezTo>
                    <a:cubicBezTo>
                      <a:pt x="864870" y="858520"/>
                      <a:pt x="748030" y="1004570"/>
                      <a:pt x="758190" y="1018540"/>
                    </a:cubicBezTo>
                    <a:cubicBezTo>
                      <a:pt x="760730" y="1022350"/>
                      <a:pt x="778510" y="1010920"/>
                      <a:pt x="781050" y="1013460"/>
                    </a:cubicBezTo>
                    <a:cubicBezTo>
                      <a:pt x="784860" y="1017270"/>
                      <a:pt x="779780" y="1029970"/>
                      <a:pt x="773430" y="1038860"/>
                    </a:cubicBezTo>
                    <a:cubicBezTo>
                      <a:pt x="762000" y="1052830"/>
                      <a:pt x="731520" y="1076960"/>
                      <a:pt x="709930" y="1080770"/>
                    </a:cubicBezTo>
                    <a:cubicBezTo>
                      <a:pt x="693420" y="1083310"/>
                      <a:pt x="674370" y="1079500"/>
                      <a:pt x="660400" y="1069340"/>
                    </a:cubicBezTo>
                    <a:cubicBezTo>
                      <a:pt x="643890" y="1056640"/>
                      <a:pt x="624840" y="1024890"/>
                      <a:pt x="621030" y="1004570"/>
                    </a:cubicBezTo>
                    <a:cubicBezTo>
                      <a:pt x="619760" y="986790"/>
                      <a:pt x="624840" y="967740"/>
                      <a:pt x="636270" y="955040"/>
                    </a:cubicBezTo>
                    <a:cubicBezTo>
                      <a:pt x="648970" y="938530"/>
                      <a:pt x="680720" y="919480"/>
                      <a:pt x="702310" y="919480"/>
                    </a:cubicBezTo>
                    <a:cubicBezTo>
                      <a:pt x="725170" y="919480"/>
                      <a:pt x="755650" y="938530"/>
                      <a:pt x="769620" y="955040"/>
                    </a:cubicBezTo>
                    <a:cubicBezTo>
                      <a:pt x="779780" y="969010"/>
                      <a:pt x="783590" y="989330"/>
                      <a:pt x="782320" y="1004570"/>
                    </a:cubicBezTo>
                    <a:cubicBezTo>
                      <a:pt x="781050" y="1021080"/>
                      <a:pt x="775970" y="1040130"/>
                      <a:pt x="763270" y="1052830"/>
                    </a:cubicBezTo>
                    <a:cubicBezTo>
                      <a:pt x="748030" y="1066800"/>
                      <a:pt x="713740" y="1080770"/>
                      <a:pt x="693420" y="1080770"/>
                    </a:cubicBezTo>
                    <a:cubicBezTo>
                      <a:pt x="675640" y="1079500"/>
                      <a:pt x="657860" y="1071880"/>
                      <a:pt x="646430" y="1057910"/>
                    </a:cubicBezTo>
                    <a:cubicBezTo>
                      <a:pt x="632460" y="1042670"/>
                      <a:pt x="621030" y="1016000"/>
                      <a:pt x="622300" y="986790"/>
                    </a:cubicBezTo>
                    <a:cubicBezTo>
                      <a:pt x="626110" y="938530"/>
                      <a:pt x="681990" y="855980"/>
                      <a:pt x="716280" y="797560"/>
                    </a:cubicBezTo>
                    <a:cubicBezTo>
                      <a:pt x="746760" y="742950"/>
                      <a:pt x="773430" y="715010"/>
                      <a:pt x="815340" y="645160"/>
                    </a:cubicBezTo>
                    <a:cubicBezTo>
                      <a:pt x="897890" y="508000"/>
                      <a:pt x="1087120" y="64770"/>
                      <a:pt x="1163320" y="13970"/>
                    </a:cubicBezTo>
                    <a:cubicBezTo>
                      <a:pt x="1183640" y="0"/>
                      <a:pt x="1200150" y="2540"/>
                      <a:pt x="1215390" y="7620"/>
                    </a:cubicBezTo>
                    <a:cubicBezTo>
                      <a:pt x="1231900" y="11430"/>
                      <a:pt x="1250950" y="24130"/>
                      <a:pt x="1259840" y="36830"/>
                    </a:cubicBezTo>
                    <a:cubicBezTo>
                      <a:pt x="1268730" y="50800"/>
                      <a:pt x="1275080" y="72390"/>
                      <a:pt x="1272540" y="88900"/>
                    </a:cubicBezTo>
                    <a:cubicBezTo>
                      <a:pt x="1271270" y="105410"/>
                      <a:pt x="1263650" y="124460"/>
                      <a:pt x="1248410" y="135890"/>
                    </a:cubicBezTo>
                    <a:cubicBezTo>
                      <a:pt x="1221740" y="157480"/>
                      <a:pt x="1170940" y="161290"/>
                      <a:pt x="1102360" y="168910"/>
                    </a:cubicBezTo>
                    <a:cubicBezTo>
                      <a:pt x="947420" y="185420"/>
                      <a:pt x="528320" y="168910"/>
                      <a:pt x="331470" y="160020"/>
                    </a:cubicBezTo>
                    <a:cubicBezTo>
                      <a:pt x="209550" y="154940"/>
                      <a:pt x="81280" y="162560"/>
                      <a:pt x="34290" y="137160"/>
                    </a:cubicBezTo>
                    <a:cubicBezTo>
                      <a:pt x="15240" y="127000"/>
                      <a:pt x="8890" y="111760"/>
                      <a:pt x="3810" y="96520"/>
                    </a:cubicBezTo>
                    <a:cubicBezTo>
                      <a:pt x="0" y="81280"/>
                      <a:pt x="1270" y="59690"/>
                      <a:pt x="8890" y="45720"/>
                    </a:cubicBezTo>
                    <a:cubicBezTo>
                      <a:pt x="15240" y="31750"/>
                      <a:pt x="31750" y="16510"/>
                      <a:pt x="45720" y="10160"/>
                    </a:cubicBezTo>
                    <a:cubicBezTo>
                      <a:pt x="55880" y="5080"/>
                      <a:pt x="78740" y="5080"/>
                      <a:pt x="78740" y="5080"/>
                    </a:cubicBezTo>
                  </a:path>
                </a:pathLst>
              </a:custGeom>
              <a:solidFill>
                <a:srgbClr val="F6F6F6"/>
              </a:solidFill>
              <a:ln cap="sq">
                <a:noFill/>
                <a:prstDash val="solid"/>
                <a:miter/>
              </a:ln>
            </p:spPr>
          </p:sp>
        </p:grpSp>
      </p:grpSp>
      <p:grpSp>
        <p:nvGrpSpPr>
          <p:cNvPr name="Group 24" id="24"/>
          <p:cNvGrpSpPr/>
          <p:nvPr/>
        </p:nvGrpSpPr>
        <p:grpSpPr>
          <a:xfrm rot="0">
            <a:off x="1707848" y="6884217"/>
            <a:ext cx="3078731" cy="3078731"/>
            <a:chOff x="0" y="0"/>
            <a:chExt cx="4104975" cy="4104975"/>
          </a:xfrm>
        </p:grpSpPr>
        <p:sp>
          <p:nvSpPr>
            <p:cNvPr name="Freeform 25" id="25"/>
            <p:cNvSpPr/>
            <p:nvPr/>
          </p:nvSpPr>
          <p:spPr>
            <a:xfrm flipH="false" flipV="false" rot="0">
              <a:off x="468622" y="1176899"/>
              <a:ext cx="3345530" cy="1751176"/>
            </a:xfrm>
            <a:custGeom>
              <a:avLst/>
              <a:gdLst/>
              <a:ahLst/>
              <a:cxnLst/>
              <a:rect r="r" b="b" t="t" l="l"/>
              <a:pathLst>
                <a:path h="1751176" w="3345530">
                  <a:moveTo>
                    <a:pt x="0" y="0"/>
                  </a:moveTo>
                  <a:lnTo>
                    <a:pt x="3345530" y="0"/>
                  </a:lnTo>
                  <a:lnTo>
                    <a:pt x="3345530" y="1751176"/>
                  </a:lnTo>
                  <a:lnTo>
                    <a:pt x="0" y="1751176"/>
                  </a:lnTo>
                  <a:lnTo>
                    <a:pt x="0" y="0"/>
                  </a:lnTo>
                  <a:close/>
                </a:path>
              </a:pathLst>
            </a:custGeom>
            <a:blipFill>
              <a:blip r:embed="rId4"/>
              <a:stretch>
                <a:fillRect l="0" t="0" r="0" b="0"/>
              </a:stretch>
            </a:blipFill>
          </p:spPr>
        </p:sp>
        <p:grpSp>
          <p:nvGrpSpPr>
            <p:cNvPr name="Group 26" id="26"/>
            <p:cNvGrpSpPr/>
            <p:nvPr/>
          </p:nvGrpSpPr>
          <p:grpSpPr>
            <a:xfrm rot="0">
              <a:off x="0" y="0"/>
              <a:ext cx="4104975" cy="4104975"/>
              <a:chOff x="0" y="0"/>
              <a:chExt cx="812800" cy="812800"/>
            </a:xfrm>
          </p:grpSpPr>
          <p:sp>
            <p:nvSpPr>
              <p:cNvPr name="Freeform 27" id="2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28" id="28"/>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grpSp>
        <p:nvGrpSpPr>
          <p:cNvPr name="Group 29" id="29"/>
          <p:cNvGrpSpPr/>
          <p:nvPr/>
        </p:nvGrpSpPr>
        <p:grpSpPr>
          <a:xfrm rot="0">
            <a:off x="1013275" y="2504340"/>
            <a:ext cx="3911427" cy="3911427"/>
            <a:chOff x="0" y="0"/>
            <a:chExt cx="5215236" cy="5215236"/>
          </a:xfrm>
        </p:grpSpPr>
        <p:grpSp>
          <p:nvGrpSpPr>
            <p:cNvPr name="Group 30" id="30"/>
            <p:cNvGrpSpPr/>
            <p:nvPr/>
          </p:nvGrpSpPr>
          <p:grpSpPr>
            <a:xfrm rot="0">
              <a:off x="0" y="0"/>
              <a:ext cx="5215236" cy="5215236"/>
              <a:chOff x="0" y="0"/>
              <a:chExt cx="812800" cy="812800"/>
            </a:xfrm>
          </p:grpSpPr>
          <p:sp>
            <p:nvSpPr>
              <p:cNvPr name="Freeform 31" id="3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32" id="32"/>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33" id="33"/>
            <p:cNvSpPr/>
            <p:nvPr/>
          </p:nvSpPr>
          <p:spPr>
            <a:xfrm flipH="false" flipV="false" rot="0">
              <a:off x="505181" y="1674900"/>
              <a:ext cx="4204875" cy="1865436"/>
            </a:xfrm>
            <a:custGeom>
              <a:avLst/>
              <a:gdLst/>
              <a:ahLst/>
              <a:cxnLst/>
              <a:rect r="r" b="b" t="t" l="l"/>
              <a:pathLst>
                <a:path h="1865436" w="4204875">
                  <a:moveTo>
                    <a:pt x="0" y="0"/>
                  </a:moveTo>
                  <a:lnTo>
                    <a:pt x="4204875" y="0"/>
                  </a:lnTo>
                  <a:lnTo>
                    <a:pt x="4204875" y="1865436"/>
                  </a:lnTo>
                  <a:lnTo>
                    <a:pt x="0" y="186543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6666896" y="4959213"/>
            <a:ext cx="4762500" cy="2678906"/>
          </a:xfrm>
          <a:custGeom>
            <a:avLst/>
            <a:gdLst/>
            <a:ahLst/>
            <a:cxnLst/>
            <a:rect r="r" b="b" t="t" l="l"/>
            <a:pathLst>
              <a:path h="2678906" w="4762500">
                <a:moveTo>
                  <a:pt x="0" y="0"/>
                </a:moveTo>
                <a:lnTo>
                  <a:pt x="4762500" y="0"/>
                </a:lnTo>
                <a:lnTo>
                  <a:pt x="4762500" y="2678907"/>
                </a:lnTo>
                <a:lnTo>
                  <a:pt x="0" y="2678907"/>
                </a:lnTo>
                <a:lnTo>
                  <a:pt x="0" y="0"/>
                </a:lnTo>
                <a:close/>
              </a:path>
            </a:pathLst>
          </a:custGeom>
          <a:blipFill>
            <a:blip r:embed="rId2"/>
            <a:stretch>
              <a:fillRect l="0" t="0" r="0" b="0"/>
            </a:stretch>
          </a:blipFill>
        </p:spPr>
      </p:sp>
      <p:grpSp>
        <p:nvGrpSpPr>
          <p:cNvPr name="Group 3" id="3"/>
          <p:cNvGrpSpPr/>
          <p:nvPr/>
        </p:nvGrpSpPr>
        <p:grpSpPr>
          <a:xfrm rot="0">
            <a:off x="6544697" y="3757118"/>
            <a:ext cx="5083097" cy="5083097"/>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5" id="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6" id="6"/>
          <p:cNvSpPr/>
          <p:nvPr/>
        </p:nvSpPr>
        <p:spPr>
          <a:xfrm flipH="false" flipV="false" rot="0">
            <a:off x="13300685" y="6903618"/>
            <a:ext cx="3810000" cy="1562860"/>
          </a:xfrm>
          <a:custGeom>
            <a:avLst/>
            <a:gdLst/>
            <a:ahLst/>
            <a:cxnLst/>
            <a:rect r="r" b="b" t="t" l="l"/>
            <a:pathLst>
              <a:path h="1562860" w="3810000">
                <a:moveTo>
                  <a:pt x="0" y="0"/>
                </a:moveTo>
                <a:lnTo>
                  <a:pt x="3810000" y="0"/>
                </a:lnTo>
                <a:lnTo>
                  <a:pt x="3810000" y="1562861"/>
                </a:lnTo>
                <a:lnTo>
                  <a:pt x="0" y="1562861"/>
                </a:lnTo>
                <a:lnTo>
                  <a:pt x="0" y="0"/>
                </a:lnTo>
                <a:close/>
              </a:path>
            </a:pathLst>
          </a:custGeom>
          <a:blipFill>
            <a:blip r:embed="rId3"/>
            <a:stretch>
              <a:fillRect l="0" t="0" r="0" b="0"/>
            </a:stretch>
          </a:blipFill>
        </p:spPr>
      </p:sp>
      <p:grpSp>
        <p:nvGrpSpPr>
          <p:cNvPr name="Group 7" id="7"/>
          <p:cNvGrpSpPr/>
          <p:nvPr/>
        </p:nvGrpSpPr>
        <p:grpSpPr>
          <a:xfrm rot="0">
            <a:off x="13226600" y="5660986"/>
            <a:ext cx="4048125" cy="4048125"/>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AutoShape 10" id="10"/>
          <p:cNvSpPr/>
          <p:nvPr/>
        </p:nvSpPr>
        <p:spPr>
          <a:xfrm flipV="true">
            <a:off x="4794074" y="6911255"/>
            <a:ext cx="1349523" cy="577562"/>
          </a:xfrm>
          <a:prstGeom prst="line">
            <a:avLst/>
          </a:prstGeom>
          <a:ln cap="flat" w="85725">
            <a:solidFill>
              <a:srgbClr val="274E78"/>
            </a:solidFill>
            <a:prstDash val="solid"/>
            <a:headEnd type="arrow" len="sm" w="med"/>
            <a:tailEnd type="arrow" len="sm" w="med"/>
          </a:ln>
        </p:spPr>
      </p:sp>
      <p:sp>
        <p:nvSpPr>
          <p:cNvPr name="AutoShape 11" id="11"/>
          <p:cNvSpPr/>
          <p:nvPr/>
        </p:nvSpPr>
        <p:spPr>
          <a:xfrm>
            <a:off x="5130822" y="4990141"/>
            <a:ext cx="1366388" cy="306717"/>
          </a:xfrm>
          <a:prstGeom prst="line">
            <a:avLst/>
          </a:prstGeom>
          <a:ln cap="flat" w="85725">
            <a:solidFill>
              <a:srgbClr val="274E78"/>
            </a:solidFill>
            <a:prstDash val="solid"/>
            <a:headEnd type="arrow" len="sm" w="med"/>
            <a:tailEnd type="arrow" len="sm" w="med"/>
          </a:ln>
        </p:spPr>
      </p:sp>
      <p:sp>
        <p:nvSpPr>
          <p:cNvPr name="AutoShape 12" id="12"/>
          <p:cNvSpPr/>
          <p:nvPr/>
        </p:nvSpPr>
        <p:spPr>
          <a:xfrm>
            <a:off x="11774625" y="6757896"/>
            <a:ext cx="1366388" cy="306717"/>
          </a:xfrm>
          <a:prstGeom prst="line">
            <a:avLst/>
          </a:prstGeom>
          <a:ln cap="flat" w="85725">
            <a:solidFill>
              <a:srgbClr val="274E78"/>
            </a:solidFill>
            <a:prstDash val="solid"/>
            <a:headEnd type="arrow" len="sm" w="med"/>
            <a:tailEnd type="arrow" len="sm" w="med"/>
          </a:ln>
        </p:spPr>
      </p:sp>
      <p:grpSp>
        <p:nvGrpSpPr>
          <p:cNvPr name="Group 13" id="13"/>
          <p:cNvGrpSpPr/>
          <p:nvPr/>
        </p:nvGrpSpPr>
        <p:grpSpPr>
          <a:xfrm rot="0">
            <a:off x="0" y="0"/>
            <a:ext cx="18288000" cy="1236419"/>
            <a:chOff x="0" y="0"/>
            <a:chExt cx="4816593" cy="325641"/>
          </a:xfrm>
        </p:grpSpPr>
        <p:sp>
          <p:nvSpPr>
            <p:cNvPr name="Freeform 14" id="14"/>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15" id="15"/>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sp>
        <p:nvSpPr>
          <p:cNvPr name="TextBox 16" id="16"/>
          <p:cNvSpPr txBox="true"/>
          <p:nvPr/>
        </p:nvSpPr>
        <p:spPr>
          <a:xfrm rot="0">
            <a:off x="2313989" y="18135"/>
            <a:ext cx="14279017"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Sales &amp; Marketing Platform Ecosystem</a:t>
            </a:r>
          </a:p>
        </p:txBody>
      </p:sp>
      <p:grpSp>
        <p:nvGrpSpPr>
          <p:cNvPr name="Group 17" id="17"/>
          <p:cNvGrpSpPr/>
          <p:nvPr/>
        </p:nvGrpSpPr>
        <p:grpSpPr>
          <a:xfrm rot="0">
            <a:off x="5903177" y="7488817"/>
            <a:ext cx="7492758" cy="3086100"/>
            <a:chOff x="0" y="0"/>
            <a:chExt cx="9990344" cy="4114800"/>
          </a:xfrm>
        </p:grpSpPr>
        <p:grpSp>
          <p:nvGrpSpPr>
            <p:cNvPr name="Group 18" id="18"/>
            <p:cNvGrpSpPr/>
            <p:nvPr/>
          </p:nvGrpSpPr>
          <p:grpSpPr>
            <a:xfrm rot="0">
              <a:off x="0" y="0"/>
              <a:ext cx="9990344" cy="4114800"/>
              <a:chOff x="0" y="0"/>
              <a:chExt cx="1973401" cy="812800"/>
            </a:xfrm>
          </p:grpSpPr>
          <p:sp>
            <p:nvSpPr>
              <p:cNvPr name="Freeform 19" id="19"/>
              <p:cNvSpPr/>
              <p:nvPr/>
            </p:nvSpPr>
            <p:spPr>
              <a:xfrm flipH="false" flipV="false" rot="0">
                <a:off x="0" y="0"/>
                <a:ext cx="1973401" cy="812800"/>
              </a:xfrm>
              <a:custGeom>
                <a:avLst/>
                <a:gdLst/>
                <a:ahLst/>
                <a:cxnLst/>
                <a:rect r="r" b="b" t="t" l="l"/>
                <a:pathLst>
                  <a:path h="812800" w="1973401">
                    <a:moveTo>
                      <a:pt x="0" y="0"/>
                    </a:moveTo>
                    <a:lnTo>
                      <a:pt x="1973401" y="0"/>
                    </a:lnTo>
                    <a:lnTo>
                      <a:pt x="1973401" y="812800"/>
                    </a:lnTo>
                    <a:lnTo>
                      <a:pt x="0" y="812800"/>
                    </a:lnTo>
                    <a:close/>
                  </a:path>
                </a:pathLst>
              </a:custGeom>
              <a:solidFill>
                <a:srgbClr val="C84E4E"/>
              </a:solidFill>
            </p:spPr>
          </p:sp>
          <p:sp>
            <p:nvSpPr>
              <p:cNvPr name="TextBox 20" id="20"/>
              <p:cNvSpPr txBox="true"/>
              <p:nvPr/>
            </p:nvSpPr>
            <p:spPr>
              <a:xfrm>
                <a:off x="0" y="-38100"/>
                <a:ext cx="1973401" cy="850900"/>
              </a:xfrm>
              <a:prstGeom prst="rect">
                <a:avLst/>
              </a:prstGeom>
            </p:spPr>
            <p:txBody>
              <a:bodyPr anchor="ctr" rtlCol="false" tIns="50800" lIns="50800" bIns="50800" rIns="50800"/>
              <a:lstStyle/>
              <a:p>
                <a:pPr algn="ctr">
                  <a:lnSpc>
                    <a:spcPts val="2659"/>
                  </a:lnSpc>
                </a:pPr>
              </a:p>
            </p:txBody>
          </p:sp>
        </p:grpSp>
        <p:sp>
          <p:nvSpPr>
            <p:cNvPr name="TextBox 21" id="21"/>
            <p:cNvSpPr txBox="true"/>
            <p:nvPr/>
          </p:nvSpPr>
          <p:spPr>
            <a:xfrm rot="0">
              <a:off x="855360" y="750221"/>
              <a:ext cx="8722432" cy="2329391"/>
            </a:xfrm>
            <a:prstGeom prst="rect">
              <a:avLst/>
            </a:prstGeom>
          </p:spPr>
          <p:txBody>
            <a:bodyPr anchor="t" rtlCol="false" tIns="0" lIns="0" bIns="0" rIns="0">
              <a:spAutoFit/>
            </a:bodyPr>
            <a:lstStyle/>
            <a:p>
              <a:pPr algn="r">
                <a:lnSpc>
                  <a:spcPts val="2800"/>
                </a:lnSpc>
              </a:pPr>
              <a:r>
                <a:rPr lang="en-US" sz="2000">
                  <a:solidFill>
                    <a:srgbClr val="FFFFFF"/>
                  </a:solidFill>
                  <a:latin typeface="Canva Sans"/>
                </a:rPr>
                <a:t>Popl streamlines our contact management with innovative digital business card technology. Contacts created through Popl are automatically added to HubSpot, ensuring quick and error-free data entry, enhancing our networking efficiency.</a:t>
              </a:r>
            </a:p>
          </p:txBody>
        </p:sp>
        <p:grpSp>
          <p:nvGrpSpPr>
            <p:cNvPr name="Group 22" id="22"/>
            <p:cNvGrpSpPr/>
            <p:nvPr/>
          </p:nvGrpSpPr>
          <p:grpSpPr>
            <a:xfrm rot="-8274962">
              <a:off x="217860" y="592500"/>
              <a:ext cx="1370330" cy="1177290"/>
              <a:chOff x="0" y="0"/>
              <a:chExt cx="1370330" cy="1177290"/>
            </a:xfrm>
          </p:grpSpPr>
          <p:sp>
            <p:nvSpPr>
              <p:cNvPr name="Freeform 23" id="23"/>
              <p:cNvSpPr/>
              <p:nvPr/>
            </p:nvSpPr>
            <p:spPr>
              <a:xfrm flipH="false" flipV="false" rot="0">
                <a:off x="46990" y="45720"/>
                <a:ext cx="1275080" cy="1083310"/>
              </a:xfrm>
              <a:custGeom>
                <a:avLst/>
                <a:gdLst/>
                <a:ahLst/>
                <a:cxnLst/>
                <a:rect r="r" b="b" t="t" l="l"/>
                <a:pathLst>
                  <a:path h="1083310" w="1275080">
                    <a:moveTo>
                      <a:pt x="78740" y="5080"/>
                    </a:moveTo>
                    <a:cubicBezTo>
                      <a:pt x="857250" y="31750"/>
                      <a:pt x="1017270" y="33020"/>
                      <a:pt x="1102360" y="24130"/>
                    </a:cubicBezTo>
                    <a:cubicBezTo>
                      <a:pt x="1145540" y="19050"/>
                      <a:pt x="1169670" y="1270"/>
                      <a:pt x="1197610" y="5080"/>
                    </a:cubicBezTo>
                    <a:cubicBezTo>
                      <a:pt x="1221740" y="7620"/>
                      <a:pt x="1248410" y="20320"/>
                      <a:pt x="1259840" y="36830"/>
                    </a:cubicBezTo>
                    <a:cubicBezTo>
                      <a:pt x="1271270" y="54610"/>
                      <a:pt x="1273810" y="87630"/>
                      <a:pt x="1268730" y="106680"/>
                    </a:cubicBezTo>
                    <a:cubicBezTo>
                      <a:pt x="1263650" y="123190"/>
                      <a:pt x="1244600" y="127000"/>
                      <a:pt x="1233170" y="147320"/>
                    </a:cubicBezTo>
                    <a:cubicBezTo>
                      <a:pt x="1211580" y="182880"/>
                      <a:pt x="1202690" y="251460"/>
                      <a:pt x="1172210" y="320040"/>
                    </a:cubicBezTo>
                    <a:cubicBezTo>
                      <a:pt x="1120140" y="435610"/>
                      <a:pt x="1000760" y="633730"/>
                      <a:pt x="924560" y="759460"/>
                    </a:cubicBezTo>
                    <a:cubicBezTo>
                      <a:pt x="864870" y="858520"/>
                      <a:pt x="748030" y="1004570"/>
                      <a:pt x="758190" y="1018540"/>
                    </a:cubicBezTo>
                    <a:cubicBezTo>
                      <a:pt x="760730" y="1022350"/>
                      <a:pt x="778510" y="1010920"/>
                      <a:pt x="781050" y="1013460"/>
                    </a:cubicBezTo>
                    <a:cubicBezTo>
                      <a:pt x="784860" y="1017270"/>
                      <a:pt x="779780" y="1029970"/>
                      <a:pt x="773430" y="1038860"/>
                    </a:cubicBezTo>
                    <a:cubicBezTo>
                      <a:pt x="762000" y="1052830"/>
                      <a:pt x="731520" y="1076960"/>
                      <a:pt x="709930" y="1080770"/>
                    </a:cubicBezTo>
                    <a:cubicBezTo>
                      <a:pt x="693420" y="1083310"/>
                      <a:pt x="674370" y="1079500"/>
                      <a:pt x="660400" y="1069340"/>
                    </a:cubicBezTo>
                    <a:cubicBezTo>
                      <a:pt x="643890" y="1056640"/>
                      <a:pt x="624840" y="1024890"/>
                      <a:pt x="621030" y="1004570"/>
                    </a:cubicBezTo>
                    <a:cubicBezTo>
                      <a:pt x="619760" y="986790"/>
                      <a:pt x="624840" y="967740"/>
                      <a:pt x="636270" y="955040"/>
                    </a:cubicBezTo>
                    <a:cubicBezTo>
                      <a:pt x="648970" y="938530"/>
                      <a:pt x="680720" y="919480"/>
                      <a:pt x="702310" y="919480"/>
                    </a:cubicBezTo>
                    <a:cubicBezTo>
                      <a:pt x="725170" y="919480"/>
                      <a:pt x="755650" y="938530"/>
                      <a:pt x="769620" y="955040"/>
                    </a:cubicBezTo>
                    <a:cubicBezTo>
                      <a:pt x="779780" y="969010"/>
                      <a:pt x="783590" y="989330"/>
                      <a:pt x="782320" y="1004570"/>
                    </a:cubicBezTo>
                    <a:cubicBezTo>
                      <a:pt x="781050" y="1021080"/>
                      <a:pt x="775970" y="1040130"/>
                      <a:pt x="763270" y="1052830"/>
                    </a:cubicBezTo>
                    <a:cubicBezTo>
                      <a:pt x="748030" y="1066800"/>
                      <a:pt x="713740" y="1080770"/>
                      <a:pt x="693420" y="1080770"/>
                    </a:cubicBezTo>
                    <a:cubicBezTo>
                      <a:pt x="675640" y="1079500"/>
                      <a:pt x="657860" y="1071880"/>
                      <a:pt x="646430" y="1057910"/>
                    </a:cubicBezTo>
                    <a:cubicBezTo>
                      <a:pt x="632460" y="1042670"/>
                      <a:pt x="621030" y="1016000"/>
                      <a:pt x="622300" y="986790"/>
                    </a:cubicBezTo>
                    <a:cubicBezTo>
                      <a:pt x="626110" y="938530"/>
                      <a:pt x="681990" y="855980"/>
                      <a:pt x="716280" y="797560"/>
                    </a:cubicBezTo>
                    <a:cubicBezTo>
                      <a:pt x="746760" y="742950"/>
                      <a:pt x="773430" y="715010"/>
                      <a:pt x="815340" y="645160"/>
                    </a:cubicBezTo>
                    <a:cubicBezTo>
                      <a:pt x="897890" y="508000"/>
                      <a:pt x="1087120" y="64770"/>
                      <a:pt x="1163320" y="13970"/>
                    </a:cubicBezTo>
                    <a:cubicBezTo>
                      <a:pt x="1183640" y="0"/>
                      <a:pt x="1200150" y="2540"/>
                      <a:pt x="1215390" y="7620"/>
                    </a:cubicBezTo>
                    <a:cubicBezTo>
                      <a:pt x="1231900" y="11430"/>
                      <a:pt x="1250950" y="24130"/>
                      <a:pt x="1259840" y="36830"/>
                    </a:cubicBezTo>
                    <a:cubicBezTo>
                      <a:pt x="1268730" y="50800"/>
                      <a:pt x="1275080" y="72390"/>
                      <a:pt x="1272540" y="88900"/>
                    </a:cubicBezTo>
                    <a:cubicBezTo>
                      <a:pt x="1271270" y="105410"/>
                      <a:pt x="1263650" y="124460"/>
                      <a:pt x="1248410" y="135890"/>
                    </a:cubicBezTo>
                    <a:cubicBezTo>
                      <a:pt x="1221740" y="157480"/>
                      <a:pt x="1170940" y="161290"/>
                      <a:pt x="1102360" y="168910"/>
                    </a:cubicBezTo>
                    <a:cubicBezTo>
                      <a:pt x="947420" y="185420"/>
                      <a:pt x="528320" y="168910"/>
                      <a:pt x="331470" y="160020"/>
                    </a:cubicBezTo>
                    <a:cubicBezTo>
                      <a:pt x="209550" y="154940"/>
                      <a:pt x="81280" y="162560"/>
                      <a:pt x="34290" y="137160"/>
                    </a:cubicBezTo>
                    <a:cubicBezTo>
                      <a:pt x="15240" y="127000"/>
                      <a:pt x="8890" y="111760"/>
                      <a:pt x="3810" y="96520"/>
                    </a:cubicBezTo>
                    <a:cubicBezTo>
                      <a:pt x="0" y="81280"/>
                      <a:pt x="1270" y="59690"/>
                      <a:pt x="8890" y="45720"/>
                    </a:cubicBezTo>
                    <a:cubicBezTo>
                      <a:pt x="15240" y="31750"/>
                      <a:pt x="31750" y="16510"/>
                      <a:pt x="45720" y="10160"/>
                    </a:cubicBezTo>
                    <a:cubicBezTo>
                      <a:pt x="55880" y="5080"/>
                      <a:pt x="78740" y="5080"/>
                      <a:pt x="78740" y="5080"/>
                    </a:cubicBezTo>
                  </a:path>
                </a:pathLst>
              </a:custGeom>
              <a:solidFill>
                <a:srgbClr val="F6F6F6"/>
              </a:solidFill>
              <a:ln cap="sq">
                <a:noFill/>
                <a:prstDash val="solid"/>
                <a:miter/>
              </a:ln>
            </p:spPr>
          </p:sp>
        </p:grpSp>
      </p:grpSp>
      <p:grpSp>
        <p:nvGrpSpPr>
          <p:cNvPr name="Group 24" id="24"/>
          <p:cNvGrpSpPr/>
          <p:nvPr/>
        </p:nvGrpSpPr>
        <p:grpSpPr>
          <a:xfrm rot="0">
            <a:off x="1707848" y="6884217"/>
            <a:ext cx="3078731" cy="3078731"/>
            <a:chOff x="0" y="0"/>
            <a:chExt cx="4104975" cy="4104975"/>
          </a:xfrm>
        </p:grpSpPr>
        <p:sp>
          <p:nvSpPr>
            <p:cNvPr name="Freeform 25" id="25"/>
            <p:cNvSpPr/>
            <p:nvPr/>
          </p:nvSpPr>
          <p:spPr>
            <a:xfrm flipH="false" flipV="false" rot="0">
              <a:off x="468622" y="1176899"/>
              <a:ext cx="3345530" cy="1751176"/>
            </a:xfrm>
            <a:custGeom>
              <a:avLst/>
              <a:gdLst/>
              <a:ahLst/>
              <a:cxnLst/>
              <a:rect r="r" b="b" t="t" l="l"/>
              <a:pathLst>
                <a:path h="1751176" w="3345530">
                  <a:moveTo>
                    <a:pt x="0" y="0"/>
                  </a:moveTo>
                  <a:lnTo>
                    <a:pt x="3345530" y="0"/>
                  </a:lnTo>
                  <a:lnTo>
                    <a:pt x="3345530" y="1751176"/>
                  </a:lnTo>
                  <a:lnTo>
                    <a:pt x="0" y="1751176"/>
                  </a:lnTo>
                  <a:lnTo>
                    <a:pt x="0" y="0"/>
                  </a:lnTo>
                  <a:close/>
                </a:path>
              </a:pathLst>
            </a:custGeom>
            <a:blipFill>
              <a:blip r:embed="rId4"/>
              <a:stretch>
                <a:fillRect l="0" t="0" r="0" b="0"/>
              </a:stretch>
            </a:blipFill>
          </p:spPr>
        </p:sp>
        <p:grpSp>
          <p:nvGrpSpPr>
            <p:cNvPr name="Group 26" id="26"/>
            <p:cNvGrpSpPr/>
            <p:nvPr/>
          </p:nvGrpSpPr>
          <p:grpSpPr>
            <a:xfrm rot="0">
              <a:off x="0" y="0"/>
              <a:ext cx="4104975" cy="4104975"/>
              <a:chOff x="0" y="0"/>
              <a:chExt cx="812800" cy="812800"/>
            </a:xfrm>
          </p:grpSpPr>
          <p:sp>
            <p:nvSpPr>
              <p:cNvPr name="Freeform 27" id="2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28" id="28"/>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grpSp>
        <p:nvGrpSpPr>
          <p:cNvPr name="Group 29" id="29"/>
          <p:cNvGrpSpPr/>
          <p:nvPr/>
        </p:nvGrpSpPr>
        <p:grpSpPr>
          <a:xfrm rot="0">
            <a:off x="1013275" y="2504340"/>
            <a:ext cx="3911427" cy="3911427"/>
            <a:chOff x="0" y="0"/>
            <a:chExt cx="5215236" cy="5215236"/>
          </a:xfrm>
        </p:grpSpPr>
        <p:grpSp>
          <p:nvGrpSpPr>
            <p:cNvPr name="Group 30" id="30"/>
            <p:cNvGrpSpPr/>
            <p:nvPr/>
          </p:nvGrpSpPr>
          <p:grpSpPr>
            <a:xfrm rot="0">
              <a:off x="0" y="0"/>
              <a:ext cx="5215236" cy="5215236"/>
              <a:chOff x="0" y="0"/>
              <a:chExt cx="812800" cy="812800"/>
            </a:xfrm>
          </p:grpSpPr>
          <p:sp>
            <p:nvSpPr>
              <p:cNvPr name="Freeform 31" id="3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32" id="32"/>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33" id="33"/>
            <p:cNvSpPr/>
            <p:nvPr/>
          </p:nvSpPr>
          <p:spPr>
            <a:xfrm flipH="false" flipV="false" rot="0">
              <a:off x="505181" y="1674900"/>
              <a:ext cx="4204875" cy="1865436"/>
            </a:xfrm>
            <a:custGeom>
              <a:avLst/>
              <a:gdLst/>
              <a:ahLst/>
              <a:cxnLst/>
              <a:rect r="r" b="b" t="t" l="l"/>
              <a:pathLst>
                <a:path h="1865436" w="4204875">
                  <a:moveTo>
                    <a:pt x="0" y="0"/>
                  </a:moveTo>
                  <a:lnTo>
                    <a:pt x="4204875" y="0"/>
                  </a:lnTo>
                  <a:lnTo>
                    <a:pt x="4204875" y="1865436"/>
                  </a:lnTo>
                  <a:lnTo>
                    <a:pt x="0" y="186543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6666896" y="4959213"/>
            <a:ext cx="4762500" cy="2678906"/>
          </a:xfrm>
          <a:custGeom>
            <a:avLst/>
            <a:gdLst/>
            <a:ahLst/>
            <a:cxnLst/>
            <a:rect r="r" b="b" t="t" l="l"/>
            <a:pathLst>
              <a:path h="2678906" w="4762500">
                <a:moveTo>
                  <a:pt x="0" y="0"/>
                </a:moveTo>
                <a:lnTo>
                  <a:pt x="4762500" y="0"/>
                </a:lnTo>
                <a:lnTo>
                  <a:pt x="4762500" y="2678907"/>
                </a:lnTo>
                <a:lnTo>
                  <a:pt x="0" y="2678907"/>
                </a:lnTo>
                <a:lnTo>
                  <a:pt x="0" y="0"/>
                </a:lnTo>
                <a:close/>
              </a:path>
            </a:pathLst>
          </a:custGeom>
          <a:blipFill>
            <a:blip r:embed="rId2"/>
            <a:stretch>
              <a:fillRect l="0" t="0" r="0" b="0"/>
            </a:stretch>
          </a:blipFill>
        </p:spPr>
      </p:sp>
      <p:grpSp>
        <p:nvGrpSpPr>
          <p:cNvPr name="Group 3" id="3"/>
          <p:cNvGrpSpPr/>
          <p:nvPr/>
        </p:nvGrpSpPr>
        <p:grpSpPr>
          <a:xfrm rot="0">
            <a:off x="6544697" y="3757118"/>
            <a:ext cx="5083097" cy="5083097"/>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5" id="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6" id="6"/>
          <p:cNvSpPr/>
          <p:nvPr/>
        </p:nvSpPr>
        <p:spPr>
          <a:xfrm flipH="false" flipV="false" rot="0">
            <a:off x="13300685" y="6903618"/>
            <a:ext cx="3810000" cy="1562860"/>
          </a:xfrm>
          <a:custGeom>
            <a:avLst/>
            <a:gdLst/>
            <a:ahLst/>
            <a:cxnLst/>
            <a:rect r="r" b="b" t="t" l="l"/>
            <a:pathLst>
              <a:path h="1562860" w="3810000">
                <a:moveTo>
                  <a:pt x="0" y="0"/>
                </a:moveTo>
                <a:lnTo>
                  <a:pt x="3810000" y="0"/>
                </a:lnTo>
                <a:lnTo>
                  <a:pt x="3810000" y="1562861"/>
                </a:lnTo>
                <a:lnTo>
                  <a:pt x="0" y="1562861"/>
                </a:lnTo>
                <a:lnTo>
                  <a:pt x="0" y="0"/>
                </a:lnTo>
                <a:close/>
              </a:path>
            </a:pathLst>
          </a:custGeom>
          <a:blipFill>
            <a:blip r:embed="rId3"/>
            <a:stretch>
              <a:fillRect l="0" t="0" r="0" b="0"/>
            </a:stretch>
          </a:blipFill>
        </p:spPr>
      </p:sp>
      <p:grpSp>
        <p:nvGrpSpPr>
          <p:cNvPr name="Group 7" id="7"/>
          <p:cNvGrpSpPr/>
          <p:nvPr/>
        </p:nvGrpSpPr>
        <p:grpSpPr>
          <a:xfrm rot="0">
            <a:off x="13226600" y="5660986"/>
            <a:ext cx="4048125" cy="4048125"/>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AutoShape 10" id="10"/>
          <p:cNvSpPr/>
          <p:nvPr/>
        </p:nvSpPr>
        <p:spPr>
          <a:xfrm flipV="true">
            <a:off x="4794074" y="6911255"/>
            <a:ext cx="1349523" cy="577562"/>
          </a:xfrm>
          <a:prstGeom prst="line">
            <a:avLst/>
          </a:prstGeom>
          <a:ln cap="flat" w="85725">
            <a:solidFill>
              <a:srgbClr val="274E78"/>
            </a:solidFill>
            <a:prstDash val="solid"/>
            <a:headEnd type="arrow" len="sm" w="med"/>
            <a:tailEnd type="arrow" len="sm" w="med"/>
          </a:ln>
        </p:spPr>
      </p:sp>
      <p:sp>
        <p:nvSpPr>
          <p:cNvPr name="AutoShape 11" id="11"/>
          <p:cNvSpPr/>
          <p:nvPr/>
        </p:nvSpPr>
        <p:spPr>
          <a:xfrm>
            <a:off x="5130822" y="4990141"/>
            <a:ext cx="1366388" cy="306717"/>
          </a:xfrm>
          <a:prstGeom prst="line">
            <a:avLst/>
          </a:prstGeom>
          <a:ln cap="flat" w="85725">
            <a:solidFill>
              <a:srgbClr val="274E78"/>
            </a:solidFill>
            <a:prstDash val="solid"/>
            <a:headEnd type="arrow" len="sm" w="med"/>
            <a:tailEnd type="arrow" len="sm" w="med"/>
          </a:ln>
        </p:spPr>
      </p:sp>
      <p:sp>
        <p:nvSpPr>
          <p:cNvPr name="AutoShape 12" id="12"/>
          <p:cNvSpPr/>
          <p:nvPr/>
        </p:nvSpPr>
        <p:spPr>
          <a:xfrm>
            <a:off x="11774625" y="6757896"/>
            <a:ext cx="1366388" cy="306717"/>
          </a:xfrm>
          <a:prstGeom prst="line">
            <a:avLst/>
          </a:prstGeom>
          <a:ln cap="flat" w="85725">
            <a:solidFill>
              <a:srgbClr val="274E78"/>
            </a:solidFill>
            <a:prstDash val="solid"/>
            <a:headEnd type="arrow" len="sm" w="med"/>
            <a:tailEnd type="arrow" len="sm" w="med"/>
          </a:ln>
        </p:spPr>
      </p:sp>
      <p:grpSp>
        <p:nvGrpSpPr>
          <p:cNvPr name="Group 13" id="13"/>
          <p:cNvGrpSpPr/>
          <p:nvPr/>
        </p:nvGrpSpPr>
        <p:grpSpPr>
          <a:xfrm rot="0">
            <a:off x="0" y="0"/>
            <a:ext cx="18288000" cy="1236419"/>
            <a:chOff x="0" y="0"/>
            <a:chExt cx="4816593" cy="325641"/>
          </a:xfrm>
        </p:grpSpPr>
        <p:sp>
          <p:nvSpPr>
            <p:cNvPr name="Freeform 14" id="14"/>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15" id="15"/>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sp>
        <p:nvSpPr>
          <p:cNvPr name="TextBox 16" id="16"/>
          <p:cNvSpPr txBox="true"/>
          <p:nvPr/>
        </p:nvSpPr>
        <p:spPr>
          <a:xfrm rot="0">
            <a:off x="2313989" y="18135"/>
            <a:ext cx="14279017"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Sales &amp; Marketing Platform Ecosystem</a:t>
            </a:r>
          </a:p>
        </p:txBody>
      </p:sp>
      <p:grpSp>
        <p:nvGrpSpPr>
          <p:cNvPr name="Group 17" id="17"/>
          <p:cNvGrpSpPr/>
          <p:nvPr/>
        </p:nvGrpSpPr>
        <p:grpSpPr>
          <a:xfrm rot="0">
            <a:off x="5903177" y="7488817"/>
            <a:ext cx="7492758" cy="3086100"/>
            <a:chOff x="0" y="0"/>
            <a:chExt cx="9990344" cy="4114800"/>
          </a:xfrm>
        </p:grpSpPr>
        <p:grpSp>
          <p:nvGrpSpPr>
            <p:cNvPr name="Group 18" id="18"/>
            <p:cNvGrpSpPr/>
            <p:nvPr/>
          </p:nvGrpSpPr>
          <p:grpSpPr>
            <a:xfrm rot="0">
              <a:off x="0" y="0"/>
              <a:ext cx="9990344" cy="4114800"/>
              <a:chOff x="0" y="0"/>
              <a:chExt cx="1973401" cy="812800"/>
            </a:xfrm>
          </p:grpSpPr>
          <p:sp>
            <p:nvSpPr>
              <p:cNvPr name="Freeform 19" id="19"/>
              <p:cNvSpPr/>
              <p:nvPr/>
            </p:nvSpPr>
            <p:spPr>
              <a:xfrm flipH="false" flipV="false" rot="0">
                <a:off x="0" y="0"/>
                <a:ext cx="1973401" cy="812800"/>
              </a:xfrm>
              <a:custGeom>
                <a:avLst/>
                <a:gdLst/>
                <a:ahLst/>
                <a:cxnLst/>
                <a:rect r="r" b="b" t="t" l="l"/>
                <a:pathLst>
                  <a:path h="812800" w="1973401">
                    <a:moveTo>
                      <a:pt x="0" y="0"/>
                    </a:moveTo>
                    <a:lnTo>
                      <a:pt x="1973401" y="0"/>
                    </a:lnTo>
                    <a:lnTo>
                      <a:pt x="1973401" y="812800"/>
                    </a:lnTo>
                    <a:lnTo>
                      <a:pt x="0" y="812800"/>
                    </a:lnTo>
                    <a:close/>
                  </a:path>
                </a:pathLst>
              </a:custGeom>
              <a:solidFill>
                <a:srgbClr val="C84E4E"/>
              </a:solidFill>
            </p:spPr>
          </p:sp>
          <p:sp>
            <p:nvSpPr>
              <p:cNvPr name="TextBox 20" id="20"/>
              <p:cNvSpPr txBox="true"/>
              <p:nvPr/>
            </p:nvSpPr>
            <p:spPr>
              <a:xfrm>
                <a:off x="0" y="-38100"/>
                <a:ext cx="1973401" cy="850900"/>
              </a:xfrm>
              <a:prstGeom prst="rect">
                <a:avLst/>
              </a:prstGeom>
            </p:spPr>
            <p:txBody>
              <a:bodyPr anchor="ctr" rtlCol="false" tIns="50800" lIns="50800" bIns="50800" rIns="50800"/>
              <a:lstStyle/>
              <a:p>
                <a:pPr algn="ctr">
                  <a:lnSpc>
                    <a:spcPts val="2659"/>
                  </a:lnSpc>
                </a:pPr>
              </a:p>
            </p:txBody>
          </p:sp>
        </p:grpSp>
        <p:sp>
          <p:nvSpPr>
            <p:cNvPr name="TextBox 21" id="21"/>
            <p:cNvSpPr txBox="true"/>
            <p:nvPr/>
          </p:nvSpPr>
          <p:spPr>
            <a:xfrm rot="0">
              <a:off x="855360" y="750221"/>
              <a:ext cx="8722432" cy="2329391"/>
            </a:xfrm>
            <a:prstGeom prst="rect">
              <a:avLst/>
            </a:prstGeom>
          </p:spPr>
          <p:txBody>
            <a:bodyPr anchor="t" rtlCol="false" tIns="0" lIns="0" bIns="0" rIns="0">
              <a:spAutoFit/>
            </a:bodyPr>
            <a:lstStyle/>
            <a:p>
              <a:pPr algn="l">
                <a:lnSpc>
                  <a:spcPts val="2800"/>
                </a:lnSpc>
              </a:pPr>
              <a:r>
                <a:rPr lang="en-US" sz="2000">
                  <a:solidFill>
                    <a:srgbClr val="FFFFFF"/>
                  </a:solidFill>
                  <a:latin typeface="Canva Sans"/>
                </a:rPr>
                <a:t>MicroKey CRM is our industry-specific client management system. It handles detailed client information and service history, ensuring that we have accurate and comprehensive data tailored to the unique needs of the security industry.</a:t>
              </a:r>
            </a:p>
          </p:txBody>
        </p:sp>
        <p:grpSp>
          <p:nvGrpSpPr>
            <p:cNvPr name="Group 22" id="22"/>
            <p:cNvGrpSpPr/>
            <p:nvPr/>
          </p:nvGrpSpPr>
          <p:grpSpPr>
            <a:xfrm rot="623661">
              <a:off x="8480858" y="209201"/>
              <a:ext cx="1370330" cy="1177290"/>
              <a:chOff x="0" y="0"/>
              <a:chExt cx="1370330" cy="1177290"/>
            </a:xfrm>
          </p:grpSpPr>
          <p:sp>
            <p:nvSpPr>
              <p:cNvPr name="Freeform 23" id="23"/>
              <p:cNvSpPr/>
              <p:nvPr/>
            </p:nvSpPr>
            <p:spPr>
              <a:xfrm flipH="false" flipV="false" rot="0">
                <a:off x="46990" y="45720"/>
                <a:ext cx="1275080" cy="1083310"/>
              </a:xfrm>
              <a:custGeom>
                <a:avLst/>
                <a:gdLst/>
                <a:ahLst/>
                <a:cxnLst/>
                <a:rect r="r" b="b" t="t" l="l"/>
                <a:pathLst>
                  <a:path h="1083310" w="1275080">
                    <a:moveTo>
                      <a:pt x="78740" y="5080"/>
                    </a:moveTo>
                    <a:cubicBezTo>
                      <a:pt x="857250" y="31750"/>
                      <a:pt x="1017270" y="33020"/>
                      <a:pt x="1102360" y="24130"/>
                    </a:cubicBezTo>
                    <a:cubicBezTo>
                      <a:pt x="1145540" y="19050"/>
                      <a:pt x="1169670" y="1270"/>
                      <a:pt x="1197610" y="5080"/>
                    </a:cubicBezTo>
                    <a:cubicBezTo>
                      <a:pt x="1221740" y="7620"/>
                      <a:pt x="1248410" y="20320"/>
                      <a:pt x="1259840" y="36830"/>
                    </a:cubicBezTo>
                    <a:cubicBezTo>
                      <a:pt x="1271270" y="54610"/>
                      <a:pt x="1273810" y="87630"/>
                      <a:pt x="1268730" y="106680"/>
                    </a:cubicBezTo>
                    <a:cubicBezTo>
                      <a:pt x="1263650" y="123190"/>
                      <a:pt x="1244600" y="127000"/>
                      <a:pt x="1233170" y="147320"/>
                    </a:cubicBezTo>
                    <a:cubicBezTo>
                      <a:pt x="1211580" y="182880"/>
                      <a:pt x="1202690" y="251460"/>
                      <a:pt x="1172210" y="320040"/>
                    </a:cubicBezTo>
                    <a:cubicBezTo>
                      <a:pt x="1120140" y="435610"/>
                      <a:pt x="1000760" y="633730"/>
                      <a:pt x="924560" y="759460"/>
                    </a:cubicBezTo>
                    <a:cubicBezTo>
                      <a:pt x="864870" y="858520"/>
                      <a:pt x="748030" y="1004570"/>
                      <a:pt x="758190" y="1018540"/>
                    </a:cubicBezTo>
                    <a:cubicBezTo>
                      <a:pt x="760730" y="1022350"/>
                      <a:pt x="778510" y="1010920"/>
                      <a:pt x="781050" y="1013460"/>
                    </a:cubicBezTo>
                    <a:cubicBezTo>
                      <a:pt x="784860" y="1017270"/>
                      <a:pt x="779780" y="1029970"/>
                      <a:pt x="773430" y="1038860"/>
                    </a:cubicBezTo>
                    <a:cubicBezTo>
                      <a:pt x="762000" y="1052830"/>
                      <a:pt x="731520" y="1076960"/>
                      <a:pt x="709930" y="1080770"/>
                    </a:cubicBezTo>
                    <a:cubicBezTo>
                      <a:pt x="693420" y="1083310"/>
                      <a:pt x="674370" y="1079500"/>
                      <a:pt x="660400" y="1069340"/>
                    </a:cubicBezTo>
                    <a:cubicBezTo>
                      <a:pt x="643890" y="1056640"/>
                      <a:pt x="624840" y="1024890"/>
                      <a:pt x="621030" y="1004570"/>
                    </a:cubicBezTo>
                    <a:cubicBezTo>
                      <a:pt x="619760" y="986790"/>
                      <a:pt x="624840" y="967740"/>
                      <a:pt x="636270" y="955040"/>
                    </a:cubicBezTo>
                    <a:cubicBezTo>
                      <a:pt x="648970" y="938530"/>
                      <a:pt x="680720" y="919480"/>
                      <a:pt x="702310" y="919480"/>
                    </a:cubicBezTo>
                    <a:cubicBezTo>
                      <a:pt x="725170" y="919480"/>
                      <a:pt x="755650" y="938530"/>
                      <a:pt x="769620" y="955040"/>
                    </a:cubicBezTo>
                    <a:cubicBezTo>
                      <a:pt x="779780" y="969010"/>
                      <a:pt x="783590" y="989330"/>
                      <a:pt x="782320" y="1004570"/>
                    </a:cubicBezTo>
                    <a:cubicBezTo>
                      <a:pt x="781050" y="1021080"/>
                      <a:pt x="775970" y="1040130"/>
                      <a:pt x="763270" y="1052830"/>
                    </a:cubicBezTo>
                    <a:cubicBezTo>
                      <a:pt x="748030" y="1066800"/>
                      <a:pt x="713740" y="1080770"/>
                      <a:pt x="693420" y="1080770"/>
                    </a:cubicBezTo>
                    <a:cubicBezTo>
                      <a:pt x="675640" y="1079500"/>
                      <a:pt x="657860" y="1071880"/>
                      <a:pt x="646430" y="1057910"/>
                    </a:cubicBezTo>
                    <a:cubicBezTo>
                      <a:pt x="632460" y="1042670"/>
                      <a:pt x="621030" y="1016000"/>
                      <a:pt x="622300" y="986790"/>
                    </a:cubicBezTo>
                    <a:cubicBezTo>
                      <a:pt x="626110" y="938530"/>
                      <a:pt x="681990" y="855980"/>
                      <a:pt x="716280" y="797560"/>
                    </a:cubicBezTo>
                    <a:cubicBezTo>
                      <a:pt x="746760" y="742950"/>
                      <a:pt x="773430" y="715010"/>
                      <a:pt x="815340" y="645160"/>
                    </a:cubicBezTo>
                    <a:cubicBezTo>
                      <a:pt x="897890" y="508000"/>
                      <a:pt x="1087120" y="64770"/>
                      <a:pt x="1163320" y="13970"/>
                    </a:cubicBezTo>
                    <a:cubicBezTo>
                      <a:pt x="1183640" y="0"/>
                      <a:pt x="1200150" y="2540"/>
                      <a:pt x="1215390" y="7620"/>
                    </a:cubicBezTo>
                    <a:cubicBezTo>
                      <a:pt x="1231900" y="11430"/>
                      <a:pt x="1250950" y="24130"/>
                      <a:pt x="1259840" y="36830"/>
                    </a:cubicBezTo>
                    <a:cubicBezTo>
                      <a:pt x="1268730" y="50800"/>
                      <a:pt x="1275080" y="72390"/>
                      <a:pt x="1272540" y="88900"/>
                    </a:cubicBezTo>
                    <a:cubicBezTo>
                      <a:pt x="1271270" y="105410"/>
                      <a:pt x="1263650" y="124460"/>
                      <a:pt x="1248410" y="135890"/>
                    </a:cubicBezTo>
                    <a:cubicBezTo>
                      <a:pt x="1221740" y="157480"/>
                      <a:pt x="1170940" y="161290"/>
                      <a:pt x="1102360" y="168910"/>
                    </a:cubicBezTo>
                    <a:cubicBezTo>
                      <a:pt x="947420" y="185420"/>
                      <a:pt x="528320" y="168910"/>
                      <a:pt x="331470" y="160020"/>
                    </a:cubicBezTo>
                    <a:cubicBezTo>
                      <a:pt x="209550" y="154940"/>
                      <a:pt x="81280" y="162560"/>
                      <a:pt x="34290" y="137160"/>
                    </a:cubicBezTo>
                    <a:cubicBezTo>
                      <a:pt x="15240" y="127000"/>
                      <a:pt x="8890" y="111760"/>
                      <a:pt x="3810" y="96520"/>
                    </a:cubicBezTo>
                    <a:cubicBezTo>
                      <a:pt x="0" y="81280"/>
                      <a:pt x="1270" y="59690"/>
                      <a:pt x="8890" y="45720"/>
                    </a:cubicBezTo>
                    <a:cubicBezTo>
                      <a:pt x="15240" y="31750"/>
                      <a:pt x="31750" y="16510"/>
                      <a:pt x="45720" y="10160"/>
                    </a:cubicBezTo>
                    <a:cubicBezTo>
                      <a:pt x="55880" y="5080"/>
                      <a:pt x="78740" y="5080"/>
                      <a:pt x="78740" y="5080"/>
                    </a:cubicBezTo>
                  </a:path>
                </a:pathLst>
              </a:custGeom>
              <a:solidFill>
                <a:srgbClr val="F6F6F6"/>
              </a:solidFill>
              <a:ln cap="sq">
                <a:noFill/>
                <a:prstDash val="solid"/>
                <a:miter/>
              </a:ln>
            </p:spPr>
          </p:sp>
        </p:grpSp>
      </p:grpSp>
      <p:grpSp>
        <p:nvGrpSpPr>
          <p:cNvPr name="Group 24" id="24"/>
          <p:cNvGrpSpPr/>
          <p:nvPr/>
        </p:nvGrpSpPr>
        <p:grpSpPr>
          <a:xfrm rot="0">
            <a:off x="1707848" y="6884217"/>
            <a:ext cx="3078731" cy="3078731"/>
            <a:chOff x="0" y="0"/>
            <a:chExt cx="4104975" cy="4104975"/>
          </a:xfrm>
        </p:grpSpPr>
        <p:sp>
          <p:nvSpPr>
            <p:cNvPr name="Freeform 25" id="25"/>
            <p:cNvSpPr/>
            <p:nvPr/>
          </p:nvSpPr>
          <p:spPr>
            <a:xfrm flipH="false" flipV="false" rot="0">
              <a:off x="468622" y="1176899"/>
              <a:ext cx="3345530" cy="1751176"/>
            </a:xfrm>
            <a:custGeom>
              <a:avLst/>
              <a:gdLst/>
              <a:ahLst/>
              <a:cxnLst/>
              <a:rect r="r" b="b" t="t" l="l"/>
              <a:pathLst>
                <a:path h="1751176" w="3345530">
                  <a:moveTo>
                    <a:pt x="0" y="0"/>
                  </a:moveTo>
                  <a:lnTo>
                    <a:pt x="3345530" y="0"/>
                  </a:lnTo>
                  <a:lnTo>
                    <a:pt x="3345530" y="1751176"/>
                  </a:lnTo>
                  <a:lnTo>
                    <a:pt x="0" y="1751176"/>
                  </a:lnTo>
                  <a:lnTo>
                    <a:pt x="0" y="0"/>
                  </a:lnTo>
                  <a:close/>
                </a:path>
              </a:pathLst>
            </a:custGeom>
            <a:blipFill>
              <a:blip r:embed="rId4"/>
              <a:stretch>
                <a:fillRect l="0" t="0" r="0" b="0"/>
              </a:stretch>
            </a:blipFill>
          </p:spPr>
        </p:sp>
        <p:grpSp>
          <p:nvGrpSpPr>
            <p:cNvPr name="Group 26" id="26"/>
            <p:cNvGrpSpPr/>
            <p:nvPr/>
          </p:nvGrpSpPr>
          <p:grpSpPr>
            <a:xfrm rot="0">
              <a:off x="0" y="0"/>
              <a:ext cx="4104975" cy="4104975"/>
              <a:chOff x="0" y="0"/>
              <a:chExt cx="812800" cy="812800"/>
            </a:xfrm>
          </p:grpSpPr>
          <p:sp>
            <p:nvSpPr>
              <p:cNvPr name="Freeform 27" id="2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28" id="28"/>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grpSp>
        <p:nvGrpSpPr>
          <p:cNvPr name="Group 29" id="29"/>
          <p:cNvGrpSpPr/>
          <p:nvPr/>
        </p:nvGrpSpPr>
        <p:grpSpPr>
          <a:xfrm rot="0">
            <a:off x="1013275" y="2504340"/>
            <a:ext cx="3911427" cy="3911427"/>
            <a:chOff x="0" y="0"/>
            <a:chExt cx="5215236" cy="5215236"/>
          </a:xfrm>
        </p:grpSpPr>
        <p:grpSp>
          <p:nvGrpSpPr>
            <p:cNvPr name="Group 30" id="30"/>
            <p:cNvGrpSpPr/>
            <p:nvPr/>
          </p:nvGrpSpPr>
          <p:grpSpPr>
            <a:xfrm rot="0">
              <a:off x="0" y="0"/>
              <a:ext cx="5215236" cy="5215236"/>
              <a:chOff x="0" y="0"/>
              <a:chExt cx="812800" cy="812800"/>
            </a:xfrm>
          </p:grpSpPr>
          <p:sp>
            <p:nvSpPr>
              <p:cNvPr name="Freeform 31" id="3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32" id="32"/>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33" id="33"/>
            <p:cNvSpPr/>
            <p:nvPr/>
          </p:nvSpPr>
          <p:spPr>
            <a:xfrm flipH="false" flipV="false" rot="0">
              <a:off x="505181" y="1674900"/>
              <a:ext cx="4204875" cy="1865436"/>
            </a:xfrm>
            <a:custGeom>
              <a:avLst/>
              <a:gdLst/>
              <a:ahLst/>
              <a:cxnLst/>
              <a:rect r="r" b="b" t="t" l="l"/>
              <a:pathLst>
                <a:path h="1865436" w="4204875">
                  <a:moveTo>
                    <a:pt x="0" y="0"/>
                  </a:moveTo>
                  <a:lnTo>
                    <a:pt x="4204875" y="0"/>
                  </a:lnTo>
                  <a:lnTo>
                    <a:pt x="4204875" y="1865436"/>
                  </a:lnTo>
                  <a:lnTo>
                    <a:pt x="0" y="186543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18288000" cy="1236419"/>
            <a:chOff x="0" y="0"/>
            <a:chExt cx="4816593" cy="325641"/>
          </a:xfrm>
        </p:grpSpPr>
        <p:sp>
          <p:nvSpPr>
            <p:cNvPr name="Freeform 3" id="3"/>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4" id="4"/>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sp>
        <p:nvSpPr>
          <p:cNvPr name="TextBox 5" id="5"/>
          <p:cNvSpPr txBox="true"/>
          <p:nvPr/>
        </p:nvSpPr>
        <p:spPr>
          <a:xfrm rot="0">
            <a:off x="3535124" y="18135"/>
            <a:ext cx="11836747"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Bidirectional Integration Set Up</a:t>
            </a:r>
          </a:p>
        </p:txBody>
      </p:sp>
      <p:sp>
        <p:nvSpPr>
          <p:cNvPr name="AutoShape 6" id="6"/>
          <p:cNvSpPr/>
          <p:nvPr/>
        </p:nvSpPr>
        <p:spPr>
          <a:xfrm>
            <a:off x="5678908" y="5891559"/>
            <a:ext cx="2822090" cy="70189"/>
          </a:xfrm>
          <a:prstGeom prst="line">
            <a:avLst/>
          </a:prstGeom>
          <a:ln cap="flat" w="85725">
            <a:solidFill>
              <a:srgbClr val="274E78"/>
            </a:solidFill>
            <a:prstDash val="solid"/>
            <a:headEnd type="arrow" len="sm" w="med"/>
            <a:tailEnd type="arrow" len="sm" w="med"/>
          </a:ln>
        </p:spPr>
      </p:sp>
      <p:sp>
        <p:nvSpPr>
          <p:cNvPr name="AutoShape 7" id="7"/>
          <p:cNvSpPr/>
          <p:nvPr/>
        </p:nvSpPr>
        <p:spPr>
          <a:xfrm flipV="true">
            <a:off x="5151423" y="2995517"/>
            <a:ext cx="3349575" cy="1509041"/>
          </a:xfrm>
          <a:prstGeom prst="line">
            <a:avLst/>
          </a:prstGeom>
          <a:ln cap="flat" w="85725">
            <a:solidFill>
              <a:srgbClr val="274E78"/>
            </a:solidFill>
            <a:prstDash val="solid"/>
            <a:headEnd type="arrow" len="sm" w="med"/>
            <a:tailEnd type="arrow" len="sm" w="med"/>
          </a:ln>
        </p:spPr>
      </p:sp>
      <p:sp>
        <p:nvSpPr>
          <p:cNvPr name="AutoShape 8" id="8"/>
          <p:cNvSpPr/>
          <p:nvPr/>
        </p:nvSpPr>
        <p:spPr>
          <a:xfrm>
            <a:off x="4936781" y="7564755"/>
            <a:ext cx="3564217" cy="1309872"/>
          </a:xfrm>
          <a:prstGeom prst="line">
            <a:avLst/>
          </a:prstGeom>
          <a:ln cap="flat" w="85725">
            <a:solidFill>
              <a:srgbClr val="274E78"/>
            </a:solidFill>
            <a:prstDash val="solid"/>
            <a:headEnd type="arrow" len="sm" w="med"/>
            <a:tailEnd type="arrow" len="sm" w="med"/>
          </a:ln>
        </p:spPr>
      </p:sp>
      <p:grpSp>
        <p:nvGrpSpPr>
          <p:cNvPr name="Group 9" id="9"/>
          <p:cNvGrpSpPr/>
          <p:nvPr/>
        </p:nvGrpSpPr>
        <p:grpSpPr>
          <a:xfrm rot="0">
            <a:off x="10335935" y="1444397"/>
            <a:ext cx="7492758" cy="2722208"/>
            <a:chOff x="0" y="0"/>
            <a:chExt cx="9990344" cy="3629610"/>
          </a:xfrm>
        </p:grpSpPr>
        <p:grpSp>
          <p:nvGrpSpPr>
            <p:cNvPr name="Group 10" id="10"/>
            <p:cNvGrpSpPr/>
            <p:nvPr/>
          </p:nvGrpSpPr>
          <p:grpSpPr>
            <a:xfrm rot="0">
              <a:off x="0" y="0"/>
              <a:ext cx="9990344" cy="3629610"/>
              <a:chOff x="0" y="0"/>
              <a:chExt cx="1973401" cy="716960"/>
            </a:xfrm>
          </p:grpSpPr>
          <p:sp>
            <p:nvSpPr>
              <p:cNvPr name="Freeform 11" id="11"/>
              <p:cNvSpPr/>
              <p:nvPr/>
            </p:nvSpPr>
            <p:spPr>
              <a:xfrm flipH="false" flipV="false" rot="0">
                <a:off x="0" y="0"/>
                <a:ext cx="1973401" cy="716960"/>
              </a:xfrm>
              <a:custGeom>
                <a:avLst/>
                <a:gdLst/>
                <a:ahLst/>
                <a:cxnLst/>
                <a:rect r="r" b="b" t="t" l="l"/>
                <a:pathLst>
                  <a:path h="716960" w="1973401">
                    <a:moveTo>
                      <a:pt x="0" y="0"/>
                    </a:moveTo>
                    <a:lnTo>
                      <a:pt x="1973401" y="0"/>
                    </a:lnTo>
                    <a:lnTo>
                      <a:pt x="1973401" y="716960"/>
                    </a:lnTo>
                    <a:lnTo>
                      <a:pt x="0" y="716960"/>
                    </a:lnTo>
                    <a:close/>
                  </a:path>
                </a:pathLst>
              </a:custGeom>
              <a:solidFill>
                <a:srgbClr val="88AAB8"/>
              </a:solidFill>
            </p:spPr>
          </p:sp>
          <p:sp>
            <p:nvSpPr>
              <p:cNvPr name="TextBox 12" id="12"/>
              <p:cNvSpPr txBox="true"/>
              <p:nvPr/>
            </p:nvSpPr>
            <p:spPr>
              <a:xfrm>
                <a:off x="0" y="-38100"/>
                <a:ext cx="1973401" cy="755060"/>
              </a:xfrm>
              <a:prstGeom prst="rect">
                <a:avLst/>
              </a:prstGeom>
            </p:spPr>
            <p:txBody>
              <a:bodyPr anchor="ctr" rtlCol="false" tIns="50800" lIns="50800" bIns="50800" rIns="50800"/>
              <a:lstStyle/>
              <a:p>
                <a:pPr algn="ctr">
                  <a:lnSpc>
                    <a:spcPts val="2659"/>
                  </a:lnSpc>
                </a:pPr>
              </a:p>
            </p:txBody>
          </p:sp>
        </p:grpSp>
        <p:sp>
          <p:nvSpPr>
            <p:cNvPr name="TextBox 13" id="13"/>
            <p:cNvSpPr txBox="true"/>
            <p:nvPr/>
          </p:nvSpPr>
          <p:spPr>
            <a:xfrm rot="0">
              <a:off x="430119" y="598224"/>
              <a:ext cx="9253000" cy="2552487"/>
            </a:xfrm>
            <a:prstGeom prst="rect">
              <a:avLst/>
            </a:prstGeom>
          </p:spPr>
          <p:txBody>
            <a:bodyPr anchor="t" rtlCol="false" tIns="0" lIns="0" bIns="0" rIns="0">
              <a:spAutoFit/>
            </a:bodyPr>
            <a:lstStyle/>
            <a:p>
              <a:pPr algn="l">
                <a:lnSpc>
                  <a:spcPts val="2240"/>
                </a:lnSpc>
              </a:pPr>
              <a:r>
                <a:rPr lang="en-US" sz="1600">
                  <a:solidFill>
                    <a:srgbClr val="FFFFFF"/>
                  </a:solidFill>
                  <a:latin typeface="Canva Sans Bold"/>
                </a:rPr>
                <a:t>Integration</a:t>
              </a:r>
              <a:r>
                <a:rPr lang="en-US" sz="1600">
                  <a:solidFill>
                    <a:srgbClr val="FFFFFF"/>
                  </a:solidFill>
                  <a:latin typeface="Canva Sans"/>
                </a:rPr>
                <a:t>: activate/configure built-in integration between platforms</a:t>
              </a:r>
            </a:p>
            <a:p>
              <a:pPr algn="l">
                <a:lnSpc>
                  <a:spcPts val="2240"/>
                </a:lnSpc>
              </a:pPr>
            </a:p>
            <a:p>
              <a:pPr algn="l">
                <a:lnSpc>
                  <a:spcPts val="2240"/>
                </a:lnSpc>
              </a:pPr>
              <a:r>
                <a:rPr lang="en-US" sz="1600">
                  <a:solidFill>
                    <a:srgbClr val="FFFFFF"/>
                  </a:solidFill>
                  <a:latin typeface="Canva Sans Bold"/>
                </a:rPr>
                <a:t>Sync Sales Data:</a:t>
              </a:r>
              <a:r>
                <a:rPr lang="en-US" sz="1600">
                  <a:solidFill>
                    <a:srgbClr val="FFFFFF"/>
                  </a:solidFill>
                  <a:latin typeface="Canva Sans"/>
                </a:rPr>
                <a:t> sales activities, proposals, and performance metrics</a:t>
              </a:r>
            </a:p>
            <a:p>
              <a:pPr algn="l">
                <a:lnSpc>
                  <a:spcPts val="2240"/>
                </a:lnSpc>
              </a:pPr>
            </a:p>
            <a:p>
              <a:pPr algn="l">
                <a:lnSpc>
                  <a:spcPts val="2240"/>
                </a:lnSpc>
              </a:pPr>
              <a:r>
                <a:rPr lang="en-US" sz="1600">
                  <a:solidFill>
                    <a:srgbClr val="FFFFFF"/>
                  </a:solidFill>
                  <a:latin typeface="Canva Sans Bold"/>
                </a:rPr>
                <a:t>Use Hubspot’s CRM: </a:t>
              </a:r>
              <a:r>
                <a:rPr lang="en-US" sz="1600">
                  <a:solidFill>
                    <a:srgbClr val="FFFFFF"/>
                  </a:solidFill>
                  <a:latin typeface="Canva Sans"/>
                </a:rPr>
                <a:t>Leverage HubSpot’s CRM functionalities to enhance data captured from WeSuite, such as follow-up reminders and marketing campaigns.</a:t>
              </a:r>
            </a:p>
          </p:txBody>
        </p:sp>
      </p:grpSp>
      <p:grpSp>
        <p:nvGrpSpPr>
          <p:cNvPr name="Group 14" id="14"/>
          <p:cNvGrpSpPr/>
          <p:nvPr/>
        </p:nvGrpSpPr>
        <p:grpSpPr>
          <a:xfrm rot="0">
            <a:off x="10289026" y="4504557"/>
            <a:ext cx="7492758" cy="2722245"/>
            <a:chOff x="0" y="0"/>
            <a:chExt cx="9990344" cy="3629660"/>
          </a:xfrm>
        </p:grpSpPr>
        <p:grpSp>
          <p:nvGrpSpPr>
            <p:cNvPr name="Group 15" id="15"/>
            <p:cNvGrpSpPr/>
            <p:nvPr/>
          </p:nvGrpSpPr>
          <p:grpSpPr>
            <a:xfrm rot="0">
              <a:off x="0" y="0"/>
              <a:ext cx="9990344" cy="3629660"/>
              <a:chOff x="0" y="0"/>
              <a:chExt cx="1973401" cy="716970"/>
            </a:xfrm>
          </p:grpSpPr>
          <p:sp>
            <p:nvSpPr>
              <p:cNvPr name="Freeform 16" id="16"/>
              <p:cNvSpPr/>
              <p:nvPr/>
            </p:nvSpPr>
            <p:spPr>
              <a:xfrm flipH="false" flipV="false" rot="0">
                <a:off x="0" y="0"/>
                <a:ext cx="1973401" cy="716970"/>
              </a:xfrm>
              <a:custGeom>
                <a:avLst/>
                <a:gdLst/>
                <a:ahLst/>
                <a:cxnLst/>
                <a:rect r="r" b="b" t="t" l="l"/>
                <a:pathLst>
                  <a:path h="716970" w="1973401">
                    <a:moveTo>
                      <a:pt x="0" y="0"/>
                    </a:moveTo>
                    <a:lnTo>
                      <a:pt x="1973401" y="0"/>
                    </a:lnTo>
                    <a:lnTo>
                      <a:pt x="1973401" y="716970"/>
                    </a:lnTo>
                    <a:lnTo>
                      <a:pt x="0" y="716970"/>
                    </a:lnTo>
                    <a:close/>
                  </a:path>
                </a:pathLst>
              </a:custGeom>
              <a:solidFill>
                <a:srgbClr val="88AAB8"/>
              </a:solidFill>
            </p:spPr>
          </p:sp>
          <p:sp>
            <p:nvSpPr>
              <p:cNvPr name="TextBox 17" id="17"/>
              <p:cNvSpPr txBox="true"/>
              <p:nvPr/>
            </p:nvSpPr>
            <p:spPr>
              <a:xfrm>
                <a:off x="0" y="-38100"/>
                <a:ext cx="1973401" cy="755070"/>
              </a:xfrm>
              <a:prstGeom prst="rect">
                <a:avLst/>
              </a:prstGeom>
            </p:spPr>
            <p:txBody>
              <a:bodyPr anchor="ctr" rtlCol="false" tIns="50800" lIns="50800" bIns="50800" rIns="50800"/>
              <a:lstStyle/>
              <a:p>
                <a:pPr algn="ctr">
                  <a:lnSpc>
                    <a:spcPts val="2659"/>
                  </a:lnSpc>
                </a:pPr>
              </a:p>
            </p:txBody>
          </p:sp>
        </p:grpSp>
        <p:sp>
          <p:nvSpPr>
            <p:cNvPr name="TextBox 18" id="18"/>
            <p:cNvSpPr txBox="true"/>
            <p:nvPr/>
          </p:nvSpPr>
          <p:spPr>
            <a:xfrm rot="0">
              <a:off x="492664" y="292134"/>
              <a:ext cx="9253000" cy="2920787"/>
            </a:xfrm>
            <a:prstGeom prst="rect">
              <a:avLst/>
            </a:prstGeom>
          </p:spPr>
          <p:txBody>
            <a:bodyPr anchor="t" rtlCol="false" tIns="0" lIns="0" bIns="0" rIns="0">
              <a:spAutoFit/>
            </a:bodyPr>
            <a:lstStyle/>
            <a:p>
              <a:pPr algn="l">
                <a:lnSpc>
                  <a:spcPts val="2240"/>
                </a:lnSpc>
              </a:pPr>
              <a:r>
                <a:rPr lang="en-US" sz="1600">
                  <a:solidFill>
                    <a:srgbClr val="FFFFFF"/>
                  </a:solidFill>
                  <a:latin typeface="Canva Sans Bold"/>
                </a:rPr>
                <a:t>Integration:</a:t>
              </a:r>
              <a:r>
                <a:rPr lang="en-US" sz="1600">
                  <a:solidFill>
                    <a:srgbClr val="FFFFFF"/>
                  </a:solidFill>
                  <a:latin typeface="Canva Sans"/>
                </a:rPr>
                <a:t> confirm Popl is correctly set up to create contacts in Hubspot</a:t>
              </a:r>
            </a:p>
            <a:p>
              <a:pPr algn="l">
                <a:lnSpc>
                  <a:spcPts val="2240"/>
                </a:lnSpc>
              </a:pPr>
            </a:p>
            <a:p>
              <a:pPr algn="l">
                <a:lnSpc>
                  <a:spcPts val="2240"/>
                </a:lnSpc>
              </a:pPr>
              <a:r>
                <a:rPr lang="en-US" sz="1600">
                  <a:solidFill>
                    <a:srgbClr val="FFFFFF"/>
                  </a:solidFill>
                  <a:latin typeface="Canva Sans Bold"/>
                </a:rPr>
                <a:t>Data Mapping:</a:t>
              </a:r>
              <a:r>
                <a:rPr lang="en-US" sz="1600">
                  <a:solidFill>
                    <a:srgbClr val="FFFFFF"/>
                  </a:solidFill>
                  <a:latin typeface="Canva Sans"/>
                </a:rPr>
                <a:t>  ensure all relevant contact information from Popl scans is accurately mapped to the appropriate fields in Hubspot</a:t>
              </a:r>
            </a:p>
            <a:p>
              <a:pPr algn="l">
                <a:lnSpc>
                  <a:spcPts val="2240"/>
                </a:lnSpc>
              </a:pPr>
            </a:p>
            <a:p>
              <a:pPr algn="l">
                <a:lnSpc>
                  <a:spcPts val="2240"/>
                </a:lnSpc>
              </a:pPr>
              <a:r>
                <a:rPr lang="en-US" sz="1600">
                  <a:solidFill>
                    <a:srgbClr val="FFFFFF"/>
                  </a:solidFill>
                  <a:latin typeface="Canva Sans Bold"/>
                </a:rPr>
                <a:t>Automate Contact Management: </a:t>
              </a:r>
              <a:r>
                <a:rPr lang="en-US" sz="1600">
                  <a:solidFill>
                    <a:srgbClr val="FFFFFF"/>
                  </a:solidFill>
                  <a:latin typeface="Canva Sans"/>
                </a:rPr>
                <a:t>Set up Hubspot workflows to trigger follow-up emails or tasks when new contacts are added via Popl</a:t>
              </a:r>
            </a:p>
          </p:txBody>
        </p:sp>
      </p:grpSp>
      <p:grpSp>
        <p:nvGrpSpPr>
          <p:cNvPr name="Group 19" id="19"/>
          <p:cNvGrpSpPr/>
          <p:nvPr/>
        </p:nvGrpSpPr>
        <p:grpSpPr>
          <a:xfrm rot="0">
            <a:off x="10335935" y="7564755"/>
            <a:ext cx="7492758" cy="2722245"/>
            <a:chOff x="0" y="0"/>
            <a:chExt cx="9990344" cy="3629660"/>
          </a:xfrm>
        </p:grpSpPr>
        <p:grpSp>
          <p:nvGrpSpPr>
            <p:cNvPr name="Group 20" id="20"/>
            <p:cNvGrpSpPr/>
            <p:nvPr/>
          </p:nvGrpSpPr>
          <p:grpSpPr>
            <a:xfrm rot="0">
              <a:off x="0" y="0"/>
              <a:ext cx="9990344" cy="3629660"/>
              <a:chOff x="0" y="0"/>
              <a:chExt cx="1973401" cy="716970"/>
            </a:xfrm>
          </p:grpSpPr>
          <p:sp>
            <p:nvSpPr>
              <p:cNvPr name="Freeform 21" id="21"/>
              <p:cNvSpPr/>
              <p:nvPr/>
            </p:nvSpPr>
            <p:spPr>
              <a:xfrm flipH="false" flipV="false" rot="0">
                <a:off x="0" y="0"/>
                <a:ext cx="1973401" cy="716970"/>
              </a:xfrm>
              <a:custGeom>
                <a:avLst/>
                <a:gdLst/>
                <a:ahLst/>
                <a:cxnLst/>
                <a:rect r="r" b="b" t="t" l="l"/>
                <a:pathLst>
                  <a:path h="716970" w="1973401">
                    <a:moveTo>
                      <a:pt x="0" y="0"/>
                    </a:moveTo>
                    <a:lnTo>
                      <a:pt x="1973401" y="0"/>
                    </a:lnTo>
                    <a:lnTo>
                      <a:pt x="1973401" y="716970"/>
                    </a:lnTo>
                    <a:lnTo>
                      <a:pt x="0" y="716970"/>
                    </a:lnTo>
                    <a:close/>
                  </a:path>
                </a:pathLst>
              </a:custGeom>
              <a:solidFill>
                <a:srgbClr val="88AAB8"/>
              </a:solidFill>
            </p:spPr>
          </p:sp>
          <p:sp>
            <p:nvSpPr>
              <p:cNvPr name="TextBox 22" id="22"/>
              <p:cNvSpPr txBox="true"/>
              <p:nvPr/>
            </p:nvSpPr>
            <p:spPr>
              <a:xfrm>
                <a:off x="0" y="-38100"/>
                <a:ext cx="1973401" cy="755070"/>
              </a:xfrm>
              <a:prstGeom prst="rect">
                <a:avLst/>
              </a:prstGeom>
            </p:spPr>
            <p:txBody>
              <a:bodyPr anchor="ctr" rtlCol="false" tIns="50800" lIns="50800" bIns="50800" rIns="50800"/>
              <a:lstStyle/>
              <a:p>
                <a:pPr algn="ctr">
                  <a:lnSpc>
                    <a:spcPts val="2659"/>
                  </a:lnSpc>
                </a:pPr>
              </a:p>
            </p:txBody>
          </p:sp>
        </p:grpSp>
        <p:sp>
          <p:nvSpPr>
            <p:cNvPr name="TextBox 23" id="23"/>
            <p:cNvSpPr txBox="true"/>
            <p:nvPr/>
          </p:nvSpPr>
          <p:spPr>
            <a:xfrm rot="0">
              <a:off x="430119" y="308221"/>
              <a:ext cx="9497681" cy="2920787"/>
            </a:xfrm>
            <a:prstGeom prst="rect">
              <a:avLst/>
            </a:prstGeom>
          </p:spPr>
          <p:txBody>
            <a:bodyPr anchor="t" rtlCol="false" tIns="0" lIns="0" bIns="0" rIns="0">
              <a:spAutoFit/>
            </a:bodyPr>
            <a:lstStyle/>
            <a:p>
              <a:pPr algn="l">
                <a:lnSpc>
                  <a:spcPts val="2240"/>
                </a:lnSpc>
              </a:pPr>
              <a:r>
                <a:rPr lang="en-US" sz="1600">
                  <a:solidFill>
                    <a:srgbClr val="FFFFFF"/>
                  </a:solidFill>
                  <a:latin typeface="Canva Sans Bold"/>
                </a:rPr>
                <a:t>Integration:</a:t>
              </a:r>
              <a:r>
                <a:rPr lang="en-US" sz="1600">
                  <a:solidFill>
                    <a:srgbClr val="FFFFFF"/>
                  </a:solidFill>
                  <a:latin typeface="Canva Sans"/>
                </a:rPr>
                <a:t> check if direct integration possible or middleware (Zapier) can be used</a:t>
              </a:r>
            </a:p>
            <a:p>
              <a:pPr algn="l">
                <a:lnSpc>
                  <a:spcPts val="2240"/>
                </a:lnSpc>
              </a:pPr>
            </a:p>
            <a:p>
              <a:pPr algn="l">
                <a:lnSpc>
                  <a:spcPts val="2240"/>
                </a:lnSpc>
              </a:pPr>
              <a:r>
                <a:rPr lang="en-US" sz="1600">
                  <a:solidFill>
                    <a:srgbClr val="FFFFFF"/>
                  </a:solidFill>
                  <a:latin typeface="Canva Sans Bold"/>
                </a:rPr>
                <a:t>Data Sync:</a:t>
              </a:r>
              <a:r>
                <a:rPr lang="en-US" sz="1600">
                  <a:solidFill>
                    <a:srgbClr val="FFFFFF"/>
                  </a:solidFill>
                  <a:latin typeface="Canva Sans"/>
                </a:rPr>
                <a:t>  ensure client data, including contact info, service history and account details, can be synced between Microkey and Hubspot</a:t>
              </a:r>
            </a:p>
            <a:p>
              <a:pPr algn="l">
                <a:lnSpc>
                  <a:spcPts val="2240"/>
                </a:lnSpc>
              </a:pPr>
            </a:p>
            <a:p>
              <a:pPr algn="l">
                <a:lnSpc>
                  <a:spcPts val="2240"/>
                </a:lnSpc>
              </a:pPr>
              <a:r>
                <a:rPr lang="en-US" sz="1600">
                  <a:solidFill>
                    <a:srgbClr val="FFFFFF"/>
                  </a:solidFill>
                  <a:latin typeface="Canva Sans Bold"/>
                </a:rPr>
                <a:t>Automation: </a:t>
              </a:r>
              <a:r>
                <a:rPr lang="en-US" sz="1600">
                  <a:solidFill>
                    <a:srgbClr val="FFFFFF"/>
                  </a:solidFill>
                  <a:latin typeface="Canva Sans"/>
                </a:rPr>
                <a:t>Set up Hubspot workflows to automate data updates and ensure both systems reflect the latest information</a:t>
              </a:r>
            </a:p>
          </p:txBody>
        </p:sp>
      </p:grpSp>
      <p:sp>
        <p:nvSpPr>
          <p:cNvPr name="Freeform 24" id="24"/>
          <p:cNvSpPr/>
          <p:nvPr/>
        </p:nvSpPr>
        <p:spPr>
          <a:xfrm flipH="false" flipV="false" rot="0">
            <a:off x="8604652" y="8581124"/>
            <a:ext cx="1611985" cy="661235"/>
          </a:xfrm>
          <a:custGeom>
            <a:avLst/>
            <a:gdLst/>
            <a:ahLst/>
            <a:cxnLst/>
            <a:rect r="r" b="b" t="t" l="l"/>
            <a:pathLst>
              <a:path h="661235" w="1611985">
                <a:moveTo>
                  <a:pt x="0" y="0"/>
                </a:moveTo>
                <a:lnTo>
                  <a:pt x="1611985" y="0"/>
                </a:lnTo>
                <a:lnTo>
                  <a:pt x="1611985" y="661235"/>
                </a:lnTo>
                <a:lnTo>
                  <a:pt x="0" y="661235"/>
                </a:lnTo>
                <a:lnTo>
                  <a:pt x="0" y="0"/>
                </a:lnTo>
                <a:close/>
              </a:path>
            </a:pathLst>
          </a:custGeom>
          <a:blipFill>
            <a:blip r:embed="rId2"/>
            <a:stretch>
              <a:fillRect l="0" t="0" r="0" b="0"/>
            </a:stretch>
          </a:blipFill>
        </p:spPr>
      </p:sp>
      <p:grpSp>
        <p:nvGrpSpPr>
          <p:cNvPr name="Group 25" id="25"/>
          <p:cNvGrpSpPr/>
          <p:nvPr/>
        </p:nvGrpSpPr>
        <p:grpSpPr>
          <a:xfrm rot="0">
            <a:off x="8500998" y="7922127"/>
            <a:ext cx="1905000" cy="1905000"/>
            <a:chOff x="0" y="0"/>
            <a:chExt cx="812800" cy="812800"/>
          </a:xfrm>
        </p:grpSpPr>
        <p:sp>
          <p:nvSpPr>
            <p:cNvPr name="Freeform 26" id="2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27" id="27"/>
            <p:cNvSpPr txBox="true"/>
            <p:nvPr/>
          </p:nvSpPr>
          <p:spPr>
            <a:xfrm>
              <a:off x="76200" y="38100"/>
              <a:ext cx="660400" cy="698500"/>
            </a:xfrm>
            <a:prstGeom prst="rect">
              <a:avLst/>
            </a:prstGeom>
          </p:spPr>
          <p:txBody>
            <a:bodyPr anchor="ctr" rtlCol="false" tIns="23906" lIns="23906" bIns="23906" rIns="23906"/>
            <a:lstStyle/>
            <a:p>
              <a:pPr algn="l">
                <a:lnSpc>
                  <a:spcPts val="2659"/>
                </a:lnSpc>
                <a:spcBef>
                  <a:spcPct val="0"/>
                </a:spcBef>
              </a:pPr>
            </a:p>
          </p:txBody>
        </p:sp>
      </p:grpSp>
      <p:grpSp>
        <p:nvGrpSpPr>
          <p:cNvPr name="Group 28" id="28"/>
          <p:cNvGrpSpPr/>
          <p:nvPr/>
        </p:nvGrpSpPr>
        <p:grpSpPr>
          <a:xfrm rot="0">
            <a:off x="357202" y="8332941"/>
            <a:ext cx="5897830" cy="1696488"/>
            <a:chOff x="0" y="0"/>
            <a:chExt cx="1553338" cy="446812"/>
          </a:xfrm>
        </p:grpSpPr>
        <p:sp>
          <p:nvSpPr>
            <p:cNvPr name="Freeform 29" id="29"/>
            <p:cNvSpPr/>
            <p:nvPr/>
          </p:nvSpPr>
          <p:spPr>
            <a:xfrm flipH="false" flipV="false" rot="0">
              <a:off x="0" y="0"/>
              <a:ext cx="1553338" cy="446812"/>
            </a:xfrm>
            <a:custGeom>
              <a:avLst/>
              <a:gdLst/>
              <a:ahLst/>
              <a:cxnLst/>
              <a:rect r="r" b="b" t="t" l="l"/>
              <a:pathLst>
                <a:path h="446812" w="1553338">
                  <a:moveTo>
                    <a:pt x="0" y="0"/>
                  </a:moveTo>
                  <a:lnTo>
                    <a:pt x="1553338" y="0"/>
                  </a:lnTo>
                  <a:lnTo>
                    <a:pt x="1553338" y="446812"/>
                  </a:lnTo>
                  <a:lnTo>
                    <a:pt x="0" y="446812"/>
                  </a:lnTo>
                  <a:close/>
                </a:path>
              </a:pathLst>
            </a:custGeom>
            <a:solidFill>
              <a:srgbClr val="C84E4E"/>
            </a:solidFill>
          </p:spPr>
        </p:sp>
        <p:sp>
          <p:nvSpPr>
            <p:cNvPr name="TextBox 30" id="30"/>
            <p:cNvSpPr txBox="true"/>
            <p:nvPr/>
          </p:nvSpPr>
          <p:spPr>
            <a:xfrm>
              <a:off x="0" y="-38100"/>
              <a:ext cx="1553338" cy="484912"/>
            </a:xfrm>
            <a:prstGeom prst="rect">
              <a:avLst/>
            </a:prstGeom>
          </p:spPr>
          <p:txBody>
            <a:bodyPr anchor="ctr" rtlCol="false" tIns="50800" lIns="50800" bIns="50800" rIns="50800"/>
            <a:lstStyle/>
            <a:p>
              <a:pPr algn="ctr">
                <a:lnSpc>
                  <a:spcPts val="2659"/>
                </a:lnSpc>
              </a:pPr>
            </a:p>
          </p:txBody>
        </p:sp>
      </p:grpSp>
      <p:grpSp>
        <p:nvGrpSpPr>
          <p:cNvPr name="Group 31" id="31"/>
          <p:cNvGrpSpPr/>
          <p:nvPr/>
        </p:nvGrpSpPr>
        <p:grpSpPr>
          <a:xfrm rot="0">
            <a:off x="595811" y="3350010"/>
            <a:ext cx="5083097" cy="5083097"/>
            <a:chOff x="0" y="0"/>
            <a:chExt cx="6777463" cy="6777463"/>
          </a:xfrm>
        </p:grpSpPr>
        <p:sp>
          <p:nvSpPr>
            <p:cNvPr name="Freeform 32" id="32"/>
            <p:cNvSpPr/>
            <p:nvPr/>
          </p:nvSpPr>
          <p:spPr>
            <a:xfrm flipH="false" flipV="false" rot="0">
              <a:off x="162932" y="1602794"/>
              <a:ext cx="6350000" cy="3571875"/>
            </a:xfrm>
            <a:custGeom>
              <a:avLst/>
              <a:gdLst/>
              <a:ahLst/>
              <a:cxnLst/>
              <a:rect r="r" b="b" t="t" l="l"/>
              <a:pathLst>
                <a:path h="3571875" w="6350000">
                  <a:moveTo>
                    <a:pt x="0" y="0"/>
                  </a:moveTo>
                  <a:lnTo>
                    <a:pt x="6350000" y="0"/>
                  </a:lnTo>
                  <a:lnTo>
                    <a:pt x="6350000" y="3571875"/>
                  </a:lnTo>
                  <a:lnTo>
                    <a:pt x="0" y="3571875"/>
                  </a:lnTo>
                  <a:lnTo>
                    <a:pt x="0" y="0"/>
                  </a:lnTo>
                  <a:close/>
                </a:path>
              </a:pathLst>
            </a:custGeom>
            <a:blipFill>
              <a:blip r:embed="rId3"/>
              <a:stretch>
                <a:fillRect l="0" t="0" r="0" b="0"/>
              </a:stretch>
            </a:blipFill>
          </p:spPr>
        </p:sp>
        <p:grpSp>
          <p:nvGrpSpPr>
            <p:cNvPr name="Group 33" id="33"/>
            <p:cNvGrpSpPr/>
            <p:nvPr/>
          </p:nvGrpSpPr>
          <p:grpSpPr>
            <a:xfrm rot="0">
              <a:off x="0" y="0"/>
              <a:ext cx="6777463" cy="6777463"/>
              <a:chOff x="0" y="0"/>
              <a:chExt cx="812800" cy="812800"/>
            </a:xfrm>
          </p:grpSpPr>
          <p:sp>
            <p:nvSpPr>
              <p:cNvPr name="Freeform 34" id="3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35" id="3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sp>
        <p:nvSpPr>
          <p:cNvPr name="TextBox 36" id="36"/>
          <p:cNvSpPr txBox="true"/>
          <p:nvPr/>
        </p:nvSpPr>
        <p:spPr>
          <a:xfrm rot="0">
            <a:off x="646066" y="8808676"/>
            <a:ext cx="5608965" cy="816609"/>
          </a:xfrm>
          <a:prstGeom prst="rect">
            <a:avLst/>
          </a:prstGeom>
        </p:spPr>
        <p:txBody>
          <a:bodyPr anchor="t" rtlCol="false" tIns="0" lIns="0" bIns="0" rIns="0">
            <a:spAutoFit/>
          </a:bodyPr>
          <a:lstStyle/>
          <a:p>
            <a:pPr algn="l">
              <a:lnSpc>
                <a:spcPts val="2240"/>
              </a:lnSpc>
            </a:pPr>
            <a:r>
              <a:rPr lang="en-US" sz="1600">
                <a:solidFill>
                  <a:srgbClr val="FFFFFF"/>
                </a:solidFill>
                <a:latin typeface="Canva Sans"/>
              </a:rPr>
              <a:t>Utiliize Hubspot’s automation capabilities to create workflows that update data across platforms based on triggers (e.g. new contact creation, deal stage changes).</a:t>
            </a:r>
          </a:p>
        </p:txBody>
      </p:sp>
      <p:sp>
        <p:nvSpPr>
          <p:cNvPr name="Freeform 37" id="37"/>
          <p:cNvSpPr/>
          <p:nvPr/>
        </p:nvSpPr>
        <p:spPr>
          <a:xfrm flipH="false" flipV="false" rot="0">
            <a:off x="8812110" y="5647416"/>
            <a:ext cx="1356901" cy="710253"/>
          </a:xfrm>
          <a:custGeom>
            <a:avLst/>
            <a:gdLst/>
            <a:ahLst/>
            <a:cxnLst/>
            <a:rect r="r" b="b" t="t" l="l"/>
            <a:pathLst>
              <a:path h="710253" w="1356901">
                <a:moveTo>
                  <a:pt x="0" y="0"/>
                </a:moveTo>
                <a:lnTo>
                  <a:pt x="1356902" y="0"/>
                </a:lnTo>
                <a:lnTo>
                  <a:pt x="1356902" y="710253"/>
                </a:lnTo>
                <a:lnTo>
                  <a:pt x="0" y="710253"/>
                </a:lnTo>
                <a:lnTo>
                  <a:pt x="0" y="0"/>
                </a:lnTo>
                <a:close/>
              </a:path>
            </a:pathLst>
          </a:custGeom>
          <a:blipFill>
            <a:blip r:embed="rId4"/>
            <a:stretch>
              <a:fillRect l="0" t="0" r="0" b="0"/>
            </a:stretch>
          </a:blipFill>
        </p:spPr>
      </p:sp>
      <p:grpSp>
        <p:nvGrpSpPr>
          <p:cNvPr name="Group 38" id="38"/>
          <p:cNvGrpSpPr/>
          <p:nvPr/>
        </p:nvGrpSpPr>
        <p:grpSpPr>
          <a:xfrm rot="0">
            <a:off x="8500998" y="4998834"/>
            <a:ext cx="1905000" cy="1905000"/>
            <a:chOff x="0" y="0"/>
            <a:chExt cx="812800" cy="812800"/>
          </a:xfrm>
        </p:grpSpPr>
        <p:sp>
          <p:nvSpPr>
            <p:cNvPr name="Freeform 39" id="3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40" id="40"/>
            <p:cNvSpPr txBox="true"/>
            <p:nvPr/>
          </p:nvSpPr>
          <p:spPr>
            <a:xfrm>
              <a:off x="76200" y="38100"/>
              <a:ext cx="660400" cy="698500"/>
            </a:xfrm>
            <a:prstGeom prst="rect">
              <a:avLst/>
            </a:prstGeom>
          </p:spPr>
          <p:txBody>
            <a:bodyPr anchor="ctr" rtlCol="false" tIns="31433" lIns="31433" bIns="31433" rIns="31433"/>
            <a:lstStyle/>
            <a:p>
              <a:pPr algn="l">
                <a:lnSpc>
                  <a:spcPts val="2659"/>
                </a:lnSpc>
                <a:spcBef>
                  <a:spcPct val="0"/>
                </a:spcBef>
              </a:pPr>
            </a:p>
          </p:txBody>
        </p:sp>
      </p:grpSp>
      <p:grpSp>
        <p:nvGrpSpPr>
          <p:cNvPr name="Group 41" id="41"/>
          <p:cNvGrpSpPr/>
          <p:nvPr/>
        </p:nvGrpSpPr>
        <p:grpSpPr>
          <a:xfrm rot="0">
            <a:off x="8500998" y="2075541"/>
            <a:ext cx="1905000" cy="1905000"/>
            <a:chOff x="0" y="0"/>
            <a:chExt cx="812800" cy="812800"/>
          </a:xfrm>
        </p:grpSpPr>
        <p:sp>
          <p:nvSpPr>
            <p:cNvPr name="Freeform 42" id="4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43" id="43"/>
            <p:cNvSpPr txBox="true"/>
            <p:nvPr/>
          </p:nvSpPr>
          <p:spPr>
            <a:xfrm>
              <a:off x="76200" y="38100"/>
              <a:ext cx="660400" cy="698500"/>
            </a:xfrm>
            <a:prstGeom prst="rect">
              <a:avLst/>
            </a:prstGeom>
          </p:spPr>
          <p:txBody>
            <a:bodyPr anchor="ctr" rtlCol="false" tIns="24741" lIns="24741" bIns="24741" rIns="24741"/>
            <a:lstStyle/>
            <a:p>
              <a:pPr algn="l">
                <a:lnSpc>
                  <a:spcPts val="2659"/>
                </a:lnSpc>
                <a:spcBef>
                  <a:spcPct val="0"/>
                </a:spcBef>
              </a:pPr>
            </a:p>
          </p:txBody>
        </p:sp>
      </p:grpSp>
      <p:sp>
        <p:nvSpPr>
          <p:cNvPr name="Freeform 44" id="44"/>
          <p:cNvSpPr/>
          <p:nvPr/>
        </p:nvSpPr>
        <p:spPr>
          <a:xfrm flipH="false" flipV="false" rot="0">
            <a:off x="8737984" y="2715154"/>
            <a:ext cx="1431028" cy="634856"/>
          </a:xfrm>
          <a:custGeom>
            <a:avLst/>
            <a:gdLst/>
            <a:ahLst/>
            <a:cxnLst/>
            <a:rect r="r" b="b" t="t" l="l"/>
            <a:pathLst>
              <a:path h="634856" w="1431028">
                <a:moveTo>
                  <a:pt x="0" y="0"/>
                </a:moveTo>
                <a:lnTo>
                  <a:pt x="1431028" y="0"/>
                </a:lnTo>
                <a:lnTo>
                  <a:pt x="1431028" y="634856"/>
                </a:lnTo>
                <a:lnTo>
                  <a:pt x="0" y="63485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18288000" cy="1236419"/>
            <a:chOff x="0" y="0"/>
            <a:chExt cx="4816593" cy="325641"/>
          </a:xfrm>
        </p:grpSpPr>
        <p:sp>
          <p:nvSpPr>
            <p:cNvPr name="Freeform 3" id="3"/>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4" id="4"/>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sp>
        <p:nvSpPr>
          <p:cNvPr name="TextBox 5" id="5"/>
          <p:cNvSpPr txBox="true"/>
          <p:nvPr/>
        </p:nvSpPr>
        <p:spPr>
          <a:xfrm rot="0">
            <a:off x="4300324" y="18135"/>
            <a:ext cx="10306348"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Example Worflow Scenarios</a:t>
            </a:r>
          </a:p>
        </p:txBody>
      </p:sp>
      <p:sp>
        <p:nvSpPr>
          <p:cNvPr name="AutoShape 6" id="6"/>
          <p:cNvSpPr/>
          <p:nvPr/>
        </p:nvSpPr>
        <p:spPr>
          <a:xfrm>
            <a:off x="5678908" y="5891559"/>
            <a:ext cx="2822090" cy="70189"/>
          </a:xfrm>
          <a:prstGeom prst="line">
            <a:avLst/>
          </a:prstGeom>
          <a:ln cap="flat" w="85725">
            <a:solidFill>
              <a:srgbClr val="274E78"/>
            </a:solidFill>
            <a:prstDash val="solid"/>
            <a:headEnd type="arrow" len="sm" w="med"/>
            <a:tailEnd type="arrow" len="sm" w="med"/>
          </a:ln>
        </p:spPr>
      </p:sp>
      <p:sp>
        <p:nvSpPr>
          <p:cNvPr name="AutoShape 7" id="7"/>
          <p:cNvSpPr/>
          <p:nvPr/>
        </p:nvSpPr>
        <p:spPr>
          <a:xfrm flipV="true">
            <a:off x="5151423" y="2995517"/>
            <a:ext cx="3349575" cy="1509041"/>
          </a:xfrm>
          <a:prstGeom prst="line">
            <a:avLst/>
          </a:prstGeom>
          <a:ln cap="flat" w="85725">
            <a:solidFill>
              <a:srgbClr val="274E78"/>
            </a:solidFill>
            <a:prstDash val="solid"/>
            <a:headEnd type="arrow" len="sm" w="med"/>
            <a:tailEnd type="arrow" len="sm" w="med"/>
          </a:ln>
        </p:spPr>
      </p:sp>
      <p:grpSp>
        <p:nvGrpSpPr>
          <p:cNvPr name="Group 8" id="8"/>
          <p:cNvGrpSpPr/>
          <p:nvPr/>
        </p:nvGrpSpPr>
        <p:grpSpPr>
          <a:xfrm rot="0">
            <a:off x="357202" y="8310863"/>
            <a:ext cx="7042590" cy="1976137"/>
            <a:chOff x="0" y="0"/>
            <a:chExt cx="1854839" cy="520464"/>
          </a:xfrm>
        </p:grpSpPr>
        <p:sp>
          <p:nvSpPr>
            <p:cNvPr name="Freeform 9" id="9"/>
            <p:cNvSpPr/>
            <p:nvPr/>
          </p:nvSpPr>
          <p:spPr>
            <a:xfrm flipH="false" flipV="false" rot="0">
              <a:off x="0" y="0"/>
              <a:ext cx="1854839" cy="520464"/>
            </a:xfrm>
            <a:custGeom>
              <a:avLst/>
              <a:gdLst/>
              <a:ahLst/>
              <a:cxnLst/>
              <a:rect r="r" b="b" t="t" l="l"/>
              <a:pathLst>
                <a:path h="520464" w="1854839">
                  <a:moveTo>
                    <a:pt x="0" y="0"/>
                  </a:moveTo>
                  <a:lnTo>
                    <a:pt x="1854839" y="0"/>
                  </a:lnTo>
                  <a:lnTo>
                    <a:pt x="1854839" y="520464"/>
                  </a:lnTo>
                  <a:lnTo>
                    <a:pt x="0" y="520464"/>
                  </a:lnTo>
                  <a:close/>
                </a:path>
              </a:pathLst>
            </a:custGeom>
            <a:solidFill>
              <a:srgbClr val="C84E4E"/>
            </a:solidFill>
          </p:spPr>
        </p:sp>
        <p:sp>
          <p:nvSpPr>
            <p:cNvPr name="TextBox 10" id="10"/>
            <p:cNvSpPr txBox="true"/>
            <p:nvPr/>
          </p:nvSpPr>
          <p:spPr>
            <a:xfrm>
              <a:off x="0" y="-38100"/>
              <a:ext cx="1854839" cy="558564"/>
            </a:xfrm>
            <a:prstGeom prst="rect">
              <a:avLst/>
            </a:prstGeom>
          </p:spPr>
          <p:txBody>
            <a:bodyPr anchor="ctr" rtlCol="false" tIns="50800" lIns="50800" bIns="50800" rIns="50800"/>
            <a:lstStyle/>
            <a:p>
              <a:pPr algn="ctr">
                <a:lnSpc>
                  <a:spcPts val="2659"/>
                </a:lnSpc>
              </a:pPr>
            </a:p>
          </p:txBody>
        </p:sp>
      </p:grpSp>
      <p:sp>
        <p:nvSpPr>
          <p:cNvPr name="AutoShape 11" id="11"/>
          <p:cNvSpPr/>
          <p:nvPr/>
        </p:nvSpPr>
        <p:spPr>
          <a:xfrm>
            <a:off x="4936781" y="7564755"/>
            <a:ext cx="3564217" cy="1309872"/>
          </a:xfrm>
          <a:prstGeom prst="line">
            <a:avLst/>
          </a:prstGeom>
          <a:ln cap="flat" w="85725">
            <a:solidFill>
              <a:srgbClr val="274E78"/>
            </a:solidFill>
            <a:prstDash val="solid"/>
            <a:headEnd type="arrow" len="sm" w="med"/>
            <a:tailEnd type="arrow" len="sm" w="med"/>
          </a:ln>
        </p:spPr>
      </p:sp>
      <p:grpSp>
        <p:nvGrpSpPr>
          <p:cNvPr name="Group 12" id="12"/>
          <p:cNvGrpSpPr/>
          <p:nvPr/>
        </p:nvGrpSpPr>
        <p:grpSpPr>
          <a:xfrm rot="0">
            <a:off x="10335935" y="1444397"/>
            <a:ext cx="7492758" cy="2722208"/>
            <a:chOff x="0" y="0"/>
            <a:chExt cx="1973401" cy="716960"/>
          </a:xfrm>
        </p:grpSpPr>
        <p:sp>
          <p:nvSpPr>
            <p:cNvPr name="Freeform 13" id="13"/>
            <p:cNvSpPr/>
            <p:nvPr/>
          </p:nvSpPr>
          <p:spPr>
            <a:xfrm flipH="false" flipV="false" rot="0">
              <a:off x="0" y="0"/>
              <a:ext cx="1973401" cy="716960"/>
            </a:xfrm>
            <a:custGeom>
              <a:avLst/>
              <a:gdLst/>
              <a:ahLst/>
              <a:cxnLst/>
              <a:rect r="r" b="b" t="t" l="l"/>
              <a:pathLst>
                <a:path h="716960" w="1973401">
                  <a:moveTo>
                    <a:pt x="0" y="0"/>
                  </a:moveTo>
                  <a:lnTo>
                    <a:pt x="1973401" y="0"/>
                  </a:lnTo>
                  <a:lnTo>
                    <a:pt x="1973401" y="716960"/>
                  </a:lnTo>
                  <a:lnTo>
                    <a:pt x="0" y="716960"/>
                  </a:lnTo>
                  <a:close/>
                </a:path>
              </a:pathLst>
            </a:custGeom>
            <a:solidFill>
              <a:srgbClr val="88AAB8"/>
            </a:solidFill>
          </p:spPr>
        </p:sp>
        <p:sp>
          <p:nvSpPr>
            <p:cNvPr name="TextBox 14" id="14"/>
            <p:cNvSpPr txBox="true"/>
            <p:nvPr/>
          </p:nvSpPr>
          <p:spPr>
            <a:xfrm>
              <a:off x="0" y="-38100"/>
              <a:ext cx="1973401" cy="755060"/>
            </a:xfrm>
            <a:prstGeom prst="rect">
              <a:avLst/>
            </a:prstGeom>
          </p:spPr>
          <p:txBody>
            <a:bodyPr anchor="ctr" rtlCol="false" tIns="50800" lIns="50800" bIns="50800" rIns="50800"/>
            <a:lstStyle/>
            <a:p>
              <a:pPr algn="ctr">
                <a:lnSpc>
                  <a:spcPts val="2659"/>
                </a:lnSpc>
              </a:pPr>
            </a:p>
          </p:txBody>
        </p:sp>
      </p:grpSp>
      <p:sp>
        <p:nvSpPr>
          <p:cNvPr name="TextBox 15" id="15"/>
          <p:cNvSpPr txBox="true"/>
          <p:nvPr/>
        </p:nvSpPr>
        <p:spPr>
          <a:xfrm rot="0">
            <a:off x="10658524" y="1885921"/>
            <a:ext cx="6939750" cy="1921509"/>
          </a:xfrm>
          <a:prstGeom prst="rect">
            <a:avLst/>
          </a:prstGeom>
        </p:spPr>
        <p:txBody>
          <a:bodyPr anchor="t" rtlCol="false" tIns="0" lIns="0" bIns="0" rIns="0">
            <a:spAutoFit/>
          </a:bodyPr>
          <a:lstStyle/>
          <a:p>
            <a:pPr algn="l">
              <a:lnSpc>
                <a:spcPts val="2240"/>
              </a:lnSpc>
            </a:pPr>
            <a:r>
              <a:rPr lang="en-US" sz="1600">
                <a:solidFill>
                  <a:srgbClr val="FFFFFF"/>
                </a:solidFill>
                <a:latin typeface="Canva Sans Bold"/>
              </a:rPr>
              <a:t>Sales Activity with WeSuite</a:t>
            </a:r>
          </a:p>
          <a:p>
            <a:pPr algn="l">
              <a:lnSpc>
                <a:spcPts val="2240"/>
              </a:lnSpc>
            </a:pPr>
          </a:p>
          <a:p>
            <a:pPr algn="l" marL="345449" indent="-172725" lvl="1">
              <a:lnSpc>
                <a:spcPts val="2240"/>
              </a:lnSpc>
              <a:buFont typeface="Arial"/>
              <a:buChar char="•"/>
            </a:pPr>
            <a:r>
              <a:rPr lang="en-US" sz="1600">
                <a:solidFill>
                  <a:srgbClr val="FFFFFF"/>
                </a:solidFill>
                <a:latin typeface="Canva Sans"/>
              </a:rPr>
              <a:t>The sales team tracks proposals and activities in WeSuite.</a:t>
            </a:r>
          </a:p>
          <a:p>
            <a:pPr algn="l">
              <a:lnSpc>
                <a:spcPts val="2240"/>
              </a:lnSpc>
            </a:pPr>
          </a:p>
          <a:p>
            <a:pPr algn="l" marL="345449" indent="-172725" lvl="1">
              <a:lnSpc>
                <a:spcPts val="2240"/>
              </a:lnSpc>
              <a:buFont typeface="Arial"/>
              <a:buChar char="•"/>
            </a:pPr>
            <a:r>
              <a:rPr lang="en-US" sz="1600">
                <a:solidFill>
                  <a:srgbClr val="FFFFFF"/>
                </a:solidFill>
                <a:latin typeface="Canva Sans"/>
              </a:rPr>
              <a:t>This data is synchronized with HubSpot, allowing the marketing team to create targeted campaigns based on sales activity.</a:t>
            </a:r>
          </a:p>
          <a:p>
            <a:pPr algn="l">
              <a:lnSpc>
                <a:spcPts val="2240"/>
              </a:lnSpc>
            </a:pPr>
          </a:p>
        </p:txBody>
      </p:sp>
      <p:grpSp>
        <p:nvGrpSpPr>
          <p:cNvPr name="Group 16" id="16"/>
          <p:cNvGrpSpPr/>
          <p:nvPr/>
        </p:nvGrpSpPr>
        <p:grpSpPr>
          <a:xfrm rot="0">
            <a:off x="10289026" y="4504557"/>
            <a:ext cx="7492758" cy="2722245"/>
            <a:chOff x="0" y="0"/>
            <a:chExt cx="1973401" cy="716970"/>
          </a:xfrm>
        </p:grpSpPr>
        <p:sp>
          <p:nvSpPr>
            <p:cNvPr name="Freeform 17" id="17"/>
            <p:cNvSpPr/>
            <p:nvPr/>
          </p:nvSpPr>
          <p:spPr>
            <a:xfrm flipH="false" flipV="false" rot="0">
              <a:off x="0" y="0"/>
              <a:ext cx="1973401" cy="716970"/>
            </a:xfrm>
            <a:custGeom>
              <a:avLst/>
              <a:gdLst/>
              <a:ahLst/>
              <a:cxnLst/>
              <a:rect r="r" b="b" t="t" l="l"/>
              <a:pathLst>
                <a:path h="716970" w="1973401">
                  <a:moveTo>
                    <a:pt x="0" y="0"/>
                  </a:moveTo>
                  <a:lnTo>
                    <a:pt x="1973401" y="0"/>
                  </a:lnTo>
                  <a:lnTo>
                    <a:pt x="1973401" y="716970"/>
                  </a:lnTo>
                  <a:lnTo>
                    <a:pt x="0" y="716970"/>
                  </a:lnTo>
                  <a:close/>
                </a:path>
              </a:pathLst>
            </a:custGeom>
            <a:solidFill>
              <a:srgbClr val="88AAB8"/>
            </a:solidFill>
          </p:spPr>
        </p:sp>
        <p:sp>
          <p:nvSpPr>
            <p:cNvPr name="TextBox 18" id="18"/>
            <p:cNvSpPr txBox="true"/>
            <p:nvPr/>
          </p:nvSpPr>
          <p:spPr>
            <a:xfrm>
              <a:off x="0" y="-38100"/>
              <a:ext cx="1973401" cy="755070"/>
            </a:xfrm>
            <a:prstGeom prst="rect">
              <a:avLst/>
            </a:prstGeom>
          </p:spPr>
          <p:txBody>
            <a:bodyPr anchor="ctr" rtlCol="false" tIns="50800" lIns="50800" bIns="50800" rIns="50800"/>
            <a:lstStyle/>
            <a:p>
              <a:pPr algn="ctr">
                <a:lnSpc>
                  <a:spcPts val="2659"/>
                </a:lnSpc>
              </a:pPr>
            </a:p>
          </p:txBody>
        </p:sp>
      </p:grpSp>
      <p:grpSp>
        <p:nvGrpSpPr>
          <p:cNvPr name="Group 19" id="19"/>
          <p:cNvGrpSpPr/>
          <p:nvPr/>
        </p:nvGrpSpPr>
        <p:grpSpPr>
          <a:xfrm rot="0">
            <a:off x="10335935" y="7564755"/>
            <a:ext cx="7492758" cy="2722245"/>
            <a:chOff x="0" y="0"/>
            <a:chExt cx="1973401" cy="716970"/>
          </a:xfrm>
        </p:grpSpPr>
        <p:sp>
          <p:nvSpPr>
            <p:cNvPr name="Freeform 20" id="20"/>
            <p:cNvSpPr/>
            <p:nvPr/>
          </p:nvSpPr>
          <p:spPr>
            <a:xfrm flipH="false" flipV="false" rot="0">
              <a:off x="0" y="0"/>
              <a:ext cx="1973401" cy="716970"/>
            </a:xfrm>
            <a:custGeom>
              <a:avLst/>
              <a:gdLst/>
              <a:ahLst/>
              <a:cxnLst/>
              <a:rect r="r" b="b" t="t" l="l"/>
              <a:pathLst>
                <a:path h="716970" w="1973401">
                  <a:moveTo>
                    <a:pt x="0" y="0"/>
                  </a:moveTo>
                  <a:lnTo>
                    <a:pt x="1973401" y="0"/>
                  </a:lnTo>
                  <a:lnTo>
                    <a:pt x="1973401" y="716970"/>
                  </a:lnTo>
                  <a:lnTo>
                    <a:pt x="0" y="716970"/>
                  </a:lnTo>
                  <a:close/>
                </a:path>
              </a:pathLst>
            </a:custGeom>
            <a:solidFill>
              <a:srgbClr val="88AAB8"/>
            </a:solidFill>
          </p:spPr>
        </p:sp>
        <p:sp>
          <p:nvSpPr>
            <p:cNvPr name="TextBox 21" id="21"/>
            <p:cNvSpPr txBox="true"/>
            <p:nvPr/>
          </p:nvSpPr>
          <p:spPr>
            <a:xfrm>
              <a:off x="0" y="-38100"/>
              <a:ext cx="1973401" cy="755070"/>
            </a:xfrm>
            <a:prstGeom prst="rect">
              <a:avLst/>
            </a:prstGeom>
          </p:spPr>
          <p:txBody>
            <a:bodyPr anchor="ctr" rtlCol="false" tIns="50800" lIns="50800" bIns="50800" rIns="50800"/>
            <a:lstStyle/>
            <a:p>
              <a:pPr algn="ctr">
                <a:lnSpc>
                  <a:spcPts val="2659"/>
                </a:lnSpc>
              </a:pPr>
            </a:p>
          </p:txBody>
        </p:sp>
      </p:grpSp>
      <p:sp>
        <p:nvSpPr>
          <p:cNvPr name="TextBox 22" id="22"/>
          <p:cNvSpPr txBox="true"/>
          <p:nvPr/>
        </p:nvSpPr>
        <p:spPr>
          <a:xfrm rot="0">
            <a:off x="10658524" y="4986706"/>
            <a:ext cx="6939750" cy="1921509"/>
          </a:xfrm>
          <a:prstGeom prst="rect">
            <a:avLst/>
          </a:prstGeom>
        </p:spPr>
        <p:txBody>
          <a:bodyPr anchor="t" rtlCol="false" tIns="0" lIns="0" bIns="0" rIns="0">
            <a:spAutoFit/>
          </a:bodyPr>
          <a:lstStyle/>
          <a:p>
            <a:pPr algn="l">
              <a:lnSpc>
                <a:spcPts val="2240"/>
              </a:lnSpc>
            </a:pPr>
            <a:r>
              <a:rPr lang="en-US" sz="1600">
                <a:solidFill>
                  <a:srgbClr val="FFFFFF"/>
                </a:solidFill>
                <a:latin typeface="Canva Sans Bold"/>
              </a:rPr>
              <a:t>Contact Creation with Popl</a:t>
            </a:r>
          </a:p>
          <a:p>
            <a:pPr algn="l">
              <a:lnSpc>
                <a:spcPts val="2240"/>
              </a:lnSpc>
            </a:pPr>
          </a:p>
          <a:p>
            <a:pPr algn="l" marL="345449" indent="-172725" lvl="1">
              <a:lnSpc>
                <a:spcPts val="2240"/>
              </a:lnSpc>
              <a:buFont typeface="Arial"/>
              <a:buChar char="•"/>
            </a:pPr>
            <a:r>
              <a:rPr lang="en-US" sz="1600">
                <a:solidFill>
                  <a:srgbClr val="FFFFFF"/>
                </a:solidFill>
                <a:latin typeface="Canva Sans"/>
              </a:rPr>
              <a:t>An employee meets a potential client and uses Popl to scan their business card.</a:t>
            </a:r>
          </a:p>
          <a:p>
            <a:pPr algn="l">
              <a:lnSpc>
                <a:spcPts val="2240"/>
              </a:lnSpc>
            </a:pPr>
          </a:p>
          <a:p>
            <a:pPr algn="l" marL="345449" indent="-172725" lvl="1">
              <a:lnSpc>
                <a:spcPts val="2240"/>
              </a:lnSpc>
              <a:buFont typeface="Arial"/>
              <a:buChar char="•"/>
            </a:pPr>
            <a:r>
              <a:rPr lang="en-US" sz="1600">
                <a:solidFill>
                  <a:srgbClr val="FFFFFF"/>
                </a:solidFill>
                <a:latin typeface="Canva Sans"/>
              </a:rPr>
              <a:t>The contact information is automatically created in HubSpot.</a:t>
            </a:r>
          </a:p>
          <a:p>
            <a:pPr algn="l">
              <a:lnSpc>
                <a:spcPts val="2240"/>
              </a:lnSpc>
            </a:pPr>
          </a:p>
        </p:txBody>
      </p:sp>
      <p:sp>
        <p:nvSpPr>
          <p:cNvPr name="TextBox 23" id="23"/>
          <p:cNvSpPr txBox="true"/>
          <p:nvPr/>
        </p:nvSpPr>
        <p:spPr>
          <a:xfrm rot="0">
            <a:off x="10658524" y="8045952"/>
            <a:ext cx="6939750" cy="2197734"/>
          </a:xfrm>
          <a:prstGeom prst="rect">
            <a:avLst/>
          </a:prstGeom>
        </p:spPr>
        <p:txBody>
          <a:bodyPr anchor="t" rtlCol="false" tIns="0" lIns="0" bIns="0" rIns="0">
            <a:spAutoFit/>
          </a:bodyPr>
          <a:lstStyle/>
          <a:p>
            <a:pPr algn="l">
              <a:lnSpc>
                <a:spcPts val="2240"/>
              </a:lnSpc>
            </a:pPr>
            <a:r>
              <a:rPr lang="en-US" sz="1600">
                <a:solidFill>
                  <a:srgbClr val="FFFFFF"/>
                </a:solidFill>
                <a:latin typeface="Canva Sans Bold"/>
              </a:rPr>
              <a:t>Data Sync with MicroKey</a:t>
            </a:r>
          </a:p>
          <a:p>
            <a:pPr algn="l">
              <a:lnSpc>
                <a:spcPts val="2240"/>
              </a:lnSpc>
            </a:pPr>
          </a:p>
          <a:p>
            <a:pPr algn="l" marL="345449" indent="-172725" lvl="1">
              <a:lnSpc>
                <a:spcPts val="2240"/>
              </a:lnSpc>
              <a:buFont typeface="Arial"/>
              <a:buChar char="•"/>
            </a:pPr>
            <a:r>
              <a:rPr lang="en-US" sz="1600">
                <a:solidFill>
                  <a:srgbClr val="FFFFFF"/>
                </a:solidFill>
                <a:latin typeface="Canva Sans"/>
              </a:rPr>
              <a:t>The new contact in HubSpot triggers a workflow to update the client information in MicroKey.</a:t>
            </a:r>
          </a:p>
          <a:p>
            <a:pPr algn="l">
              <a:lnSpc>
                <a:spcPts val="2240"/>
              </a:lnSpc>
            </a:pPr>
          </a:p>
          <a:p>
            <a:pPr algn="l" marL="345449" indent="-172725" lvl="1">
              <a:lnSpc>
                <a:spcPts val="2240"/>
              </a:lnSpc>
              <a:buFont typeface="Arial"/>
              <a:buChar char="•"/>
            </a:pPr>
            <a:r>
              <a:rPr lang="en-US" sz="1600">
                <a:solidFill>
                  <a:srgbClr val="FFFFFF"/>
                </a:solidFill>
                <a:latin typeface="Canva Sans"/>
              </a:rPr>
              <a:t>Any updates made in MicroKey are reflected back in HubSpot through the bidirectional sync.</a:t>
            </a:r>
          </a:p>
          <a:p>
            <a:pPr algn="l">
              <a:lnSpc>
                <a:spcPts val="2240"/>
              </a:lnSpc>
            </a:pPr>
          </a:p>
        </p:txBody>
      </p:sp>
      <p:grpSp>
        <p:nvGrpSpPr>
          <p:cNvPr name="Group 24" id="24"/>
          <p:cNvGrpSpPr/>
          <p:nvPr/>
        </p:nvGrpSpPr>
        <p:grpSpPr>
          <a:xfrm rot="0">
            <a:off x="595811" y="3350010"/>
            <a:ext cx="5083097" cy="5083097"/>
            <a:chOff x="0" y="0"/>
            <a:chExt cx="6777463" cy="6777463"/>
          </a:xfrm>
        </p:grpSpPr>
        <p:sp>
          <p:nvSpPr>
            <p:cNvPr name="Freeform 25" id="25"/>
            <p:cNvSpPr/>
            <p:nvPr/>
          </p:nvSpPr>
          <p:spPr>
            <a:xfrm flipH="false" flipV="false" rot="0">
              <a:off x="162932" y="1602794"/>
              <a:ext cx="6350000" cy="3571875"/>
            </a:xfrm>
            <a:custGeom>
              <a:avLst/>
              <a:gdLst/>
              <a:ahLst/>
              <a:cxnLst/>
              <a:rect r="r" b="b" t="t" l="l"/>
              <a:pathLst>
                <a:path h="3571875" w="6350000">
                  <a:moveTo>
                    <a:pt x="0" y="0"/>
                  </a:moveTo>
                  <a:lnTo>
                    <a:pt x="6350000" y="0"/>
                  </a:lnTo>
                  <a:lnTo>
                    <a:pt x="6350000" y="3571875"/>
                  </a:lnTo>
                  <a:lnTo>
                    <a:pt x="0" y="3571875"/>
                  </a:lnTo>
                  <a:lnTo>
                    <a:pt x="0" y="0"/>
                  </a:lnTo>
                  <a:close/>
                </a:path>
              </a:pathLst>
            </a:custGeom>
            <a:blipFill>
              <a:blip r:embed="rId2"/>
              <a:stretch>
                <a:fillRect l="0" t="0" r="0" b="0"/>
              </a:stretch>
            </a:blipFill>
          </p:spPr>
        </p:sp>
        <p:grpSp>
          <p:nvGrpSpPr>
            <p:cNvPr name="Group 26" id="26"/>
            <p:cNvGrpSpPr/>
            <p:nvPr/>
          </p:nvGrpSpPr>
          <p:grpSpPr>
            <a:xfrm rot="0">
              <a:off x="0" y="0"/>
              <a:ext cx="6777463" cy="6777463"/>
              <a:chOff x="0" y="0"/>
              <a:chExt cx="812800" cy="812800"/>
            </a:xfrm>
          </p:grpSpPr>
          <p:sp>
            <p:nvSpPr>
              <p:cNvPr name="Freeform 27" id="2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28" id="28"/>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sp>
        <p:nvSpPr>
          <p:cNvPr name="TextBox 29" id="29"/>
          <p:cNvSpPr txBox="true"/>
          <p:nvPr/>
        </p:nvSpPr>
        <p:spPr>
          <a:xfrm rot="0">
            <a:off x="595811" y="8404532"/>
            <a:ext cx="6939750" cy="1988184"/>
          </a:xfrm>
          <a:prstGeom prst="rect">
            <a:avLst/>
          </a:prstGeom>
        </p:spPr>
        <p:txBody>
          <a:bodyPr anchor="t" rtlCol="false" tIns="0" lIns="0" bIns="0" rIns="0">
            <a:spAutoFit/>
          </a:bodyPr>
          <a:lstStyle/>
          <a:p>
            <a:pPr algn="l">
              <a:lnSpc>
                <a:spcPts val="2240"/>
              </a:lnSpc>
            </a:pPr>
            <a:r>
              <a:rPr lang="en-US" sz="1600">
                <a:solidFill>
                  <a:srgbClr val="FFFFFF"/>
                </a:solidFill>
                <a:latin typeface="Canva Sans Bold"/>
              </a:rPr>
              <a:t>Marketing Automation in HubSpot</a:t>
            </a:r>
          </a:p>
          <a:p>
            <a:pPr algn="l">
              <a:lnSpc>
                <a:spcPts val="1400"/>
              </a:lnSpc>
            </a:pPr>
          </a:p>
          <a:p>
            <a:pPr algn="l" marL="345449" indent="-172725" lvl="1">
              <a:lnSpc>
                <a:spcPts val="2240"/>
              </a:lnSpc>
              <a:buFont typeface="Arial"/>
              <a:buChar char="•"/>
            </a:pPr>
            <a:r>
              <a:rPr lang="en-US" sz="1600">
                <a:solidFill>
                  <a:srgbClr val="FFFFFF"/>
                </a:solidFill>
                <a:latin typeface="Canva Sans"/>
              </a:rPr>
              <a:t>HubSpot automates follow-up emails and marketing campaigns based on the data from MicroKey and WeSuite.</a:t>
            </a:r>
          </a:p>
          <a:p>
            <a:pPr algn="l">
              <a:lnSpc>
                <a:spcPts val="1400"/>
              </a:lnSpc>
            </a:pPr>
          </a:p>
          <a:p>
            <a:pPr algn="l" marL="345449" indent="-172725" lvl="1">
              <a:lnSpc>
                <a:spcPts val="2240"/>
              </a:lnSpc>
              <a:buFont typeface="Arial"/>
              <a:buChar char="•"/>
            </a:pPr>
            <a:r>
              <a:rPr lang="en-US" sz="1600">
                <a:solidFill>
                  <a:srgbClr val="FFFFFF"/>
                </a:solidFill>
                <a:latin typeface="Canva Sans"/>
              </a:rPr>
              <a:t>Performance metrics from these campaigns are fed back into WeSuite to adjust sales strategies.</a:t>
            </a:r>
          </a:p>
          <a:p>
            <a:pPr algn="l">
              <a:lnSpc>
                <a:spcPts val="2240"/>
              </a:lnSpc>
            </a:pPr>
          </a:p>
        </p:txBody>
      </p:sp>
      <p:sp>
        <p:nvSpPr>
          <p:cNvPr name="Freeform 30" id="30"/>
          <p:cNvSpPr/>
          <p:nvPr/>
        </p:nvSpPr>
        <p:spPr>
          <a:xfrm flipH="false" flipV="false" rot="0">
            <a:off x="8604652" y="8581124"/>
            <a:ext cx="1611985" cy="661235"/>
          </a:xfrm>
          <a:custGeom>
            <a:avLst/>
            <a:gdLst/>
            <a:ahLst/>
            <a:cxnLst/>
            <a:rect r="r" b="b" t="t" l="l"/>
            <a:pathLst>
              <a:path h="661235" w="1611985">
                <a:moveTo>
                  <a:pt x="0" y="0"/>
                </a:moveTo>
                <a:lnTo>
                  <a:pt x="1611985" y="0"/>
                </a:lnTo>
                <a:lnTo>
                  <a:pt x="1611985" y="661235"/>
                </a:lnTo>
                <a:lnTo>
                  <a:pt x="0" y="661235"/>
                </a:lnTo>
                <a:lnTo>
                  <a:pt x="0" y="0"/>
                </a:lnTo>
                <a:close/>
              </a:path>
            </a:pathLst>
          </a:custGeom>
          <a:blipFill>
            <a:blip r:embed="rId3"/>
            <a:stretch>
              <a:fillRect l="0" t="0" r="0" b="0"/>
            </a:stretch>
          </a:blipFill>
        </p:spPr>
      </p:sp>
      <p:grpSp>
        <p:nvGrpSpPr>
          <p:cNvPr name="Group 31" id="31"/>
          <p:cNvGrpSpPr/>
          <p:nvPr/>
        </p:nvGrpSpPr>
        <p:grpSpPr>
          <a:xfrm rot="0">
            <a:off x="8500998" y="7922127"/>
            <a:ext cx="1905000" cy="1905000"/>
            <a:chOff x="0" y="0"/>
            <a:chExt cx="812800" cy="812800"/>
          </a:xfrm>
        </p:grpSpPr>
        <p:sp>
          <p:nvSpPr>
            <p:cNvPr name="Freeform 32" id="3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274E78"/>
              </a:solidFill>
              <a:prstDash val="solid"/>
              <a:miter/>
            </a:ln>
          </p:spPr>
        </p:sp>
        <p:sp>
          <p:nvSpPr>
            <p:cNvPr name="TextBox 33" id="33"/>
            <p:cNvSpPr txBox="true"/>
            <p:nvPr/>
          </p:nvSpPr>
          <p:spPr>
            <a:xfrm>
              <a:off x="76200" y="38100"/>
              <a:ext cx="660400" cy="698500"/>
            </a:xfrm>
            <a:prstGeom prst="rect">
              <a:avLst/>
            </a:prstGeom>
          </p:spPr>
          <p:txBody>
            <a:bodyPr anchor="ctr" rtlCol="false" tIns="23906" lIns="23906" bIns="23906" rIns="23906"/>
            <a:lstStyle/>
            <a:p>
              <a:pPr algn="l">
                <a:lnSpc>
                  <a:spcPts val="2659"/>
                </a:lnSpc>
                <a:spcBef>
                  <a:spcPct val="0"/>
                </a:spcBef>
              </a:pPr>
            </a:p>
          </p:txBody>
        </p:sp>
      </p:grpSp>
      <p:sp>
        <p:nvSpPr>
          <p:cNvPr name="Freeform 34" id="34"/>
          <p:cNvSpPr/>
          <p:nvPr/>
        </p:nvSpPr>
        <p:spPr>
          <a:xfrm flipH="false" flipV="false" rot="0">
            <a:off x="8812110" y="5647416"/>
            <a:ext cx="1356901" cy="710253"/>
          </a:xfrm>
          <a:custGeom>
            <a:avLst/>
            <a:gdLst/>
            <a:ahLst/>
            <a:cxnLst/>
            <a:rect r="r" b="b" t="t" l="l"/>
            <a:pathLst>
              <a:path h="710253" w="1356901">
                <a:moveTo>
                  <a:pt x="0" y="0"/>
                </a:moveTo>
                <a:lnTo>
                  <a:pt x="1356902" y="0"/>
                </a:lnTo>
                <a:lnTo>
                  <a:pt x="1356902" y="710253"/>
                </a:lnTo>
                <a:lnTo>
                  <a:pt x="0" y="710253"/>
                </a:lnTo>
                <a:lnTo>
                  <a:pt x="0" y="0"/>
                </a:lnTo>
                <a:close/>
              </a:path>
            </a:pathLst>
          </a:custGeom>
          <a:blipFill>
            <a:blip r:embed="rId4"/>
            <a:stretch>
              <a:fillRect l="0" t="0" r="0" b="0"/>
            </a:stretch>
          </a:blipFill>
        </p:spPr>
      </p:sp>
      <p:grpSp>
        <p:nvGrpSpPr>
          <p:cNvPr name="Group 35" id="35"/>
          <p:cNvGrpSpPr/>
          <p:nvPr/>
        </p:nvGrpSpPr>
        <p:grpSpPr>
          <a:xfrm rot="0">
            <a:off x="8500998" y="4998834"/>
            <a:ext cx="1905000" cy="1905000"/>
            <a:chOff x="0" y="0"/>
            <a:chExt cx="812800" cy="812800"/>
          </a:xfrm>
        </p:grpSpPr>
        <p:sp>
          <p:nvSpPr>
            <p:cNvPr name="Freeform 36" id="3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37" id="37"/>
            <p:cNvSpPr txBox="true"/>
            <p:nvPr/>
          </p:nvSpPr>
          <p:spPr>
            <a:xfrm>
              <a:off x="76200" y="38100"/>
              <a:ext cx="660400" cy="698500"/>
            </a:xfrm>
            <a:prstGeom prst="rect">
              <a:avLst/>
            </a:prstGeom>
          </p:spPr>
          <p:txBody>
            <a:bodyPr anchor="ctr" rtlCol="false" tIns="31433" lIns="31433" bIns="31433" rIns="31433"/>
            <a:lstStyle/>
            <a:p>
              <a:pPr algn="l">
                <a:lnSpc>
                  <a:spcPts val="2659"/>
                </a:lnSpc>
                <a:spcBef>
                  <a:spcPct val="0"/>
                </a:spcBef>
              </a:pPr>
            </a:p>
          </p:txBody>
        </p:sp>
      </p:grpSp>
      <p:grpSp>
        <p:nvGrpSpPr>
          <p:cNvPr name="Group 38" id="38"/>
          <p:cNvGrpSpPr/>
          <p:nvPr/>
        </p:nvGrpSpPr>
        <p:grpSpPr>
          <a:xfrm rot="0">
            <a:off x="8500998" y="2075541"/>
            <a:ext cx="1905000" cy="1905000"/>
            <a:chOff x="0" y="0"/>
            <a:chExt cx="812800" cy="812800"/>
          </a:xfrm>
        </p:grpSpPr>
        <p:sp>
          <p:nvSpPr>
            <p:cNvPr name="Freeform 39" id="3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40" id="40"/>
            <p:cNvSpPr txBox="true"/>
            <p:nvPr/>
          </p:nvSpPr>
          <p:spPr>
            <a:xfrm>
              <a:off x="76200" y="38100"/>
              <a:ext cx="660400" cy="698500"/>
            </a:xfrm>
            <a:prstGeom prst="rect">
              <a:avLst/>
            </a:prstGeom>
          </p:spPr>
          <p:txBody>
            <a:bodyPr anchor="ctr" rtlCol="false" tIns="24741" lIns="24741" bIns="24741" rIns="24741"/>
            <a:lstStyle/>
            <a:p>
              <a:pPr algn="l">
                <a:lnSpc>
                  <a:spcPts val="2659"/>
                </a:lnSpc>
                <a:spcBef>
                  <a:spcPct val="0"/>
                </a:spcBef>
              </a:pPr>
            </a:p>
          </p:txBody>
        </p:sp>
      </p:grpSp>
      <p:sp>
        <p:nvSpPr>
          <p:cNvPr name="Freeform 41" id="41"/>
          <p:cNvSpPr/>
          <p:nvPr/>
        </p:nvSpPr>
        <p:spPr>
          <a:xfrm flipH="false" flipV="false" rot="0">
            <a:off x="8737984" y="2715154"/>
            <a:ext cx="1431028" cy="634856"/>
          </a:xfrm>
          <a:custGeom>
            <a:avLst/>
            <a:gdLst/>
            <a:ahLst/>
            <a:cxnLst/>
            <a:rect r="r" b="b" t="t" l="l"/>
            <a:pathLst>
              <a:path h="634856" w="1431028">
                <a:moveTo>
                  <a:pt x="0" y="0"/>
                </a:moveTo>
                <a:lnTo>
                  <a:pt x="1431028" y="0"/>
                </a:lnTo>
                <a:lnTo>
                  <a:pt x="1431028" y="634856"/>
                </a:lnTo>
                <a:lnTo>
                  <a:pt x="0" y="63485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6544697" y="3757118"/>
            <a:ext cx="5083097" cy="5083097"/>
            <a:chOff x="0" y="0"/>
            <a:chExt cx="6777463" cy="6777463"/>
          </a:xfrm>
        </p:grpSpPr>
        <p:sp>
          <p:nvSpPr>
            <p:cNvPr name="Freeform 3" id="3"/>
            <p:cNvSpPr/>
            <p:nvPr/>
          </p:nvSpPr>
          <p:spPr>
            <a:xfrm flipH="false" flipV="false" rot="0">
              <a:off x="213732" y="1602794"/>
              <a:ext cx="6350000" cy="3571875"/>
            </a:xfrm>
            <a:custGeom>
              <a:avLst/>
              <a:gdLst/>
              <a:ahLst/>
              <a:cxnLst/>
              <a:rect r="r" b="b" t="t" l="l"/>
              <a:pathLst>
                <a:path h="3571875" w="6350000">
                  <a:moveTo>
                    <a:pt x="0" y="0"/>
                  </a:moveTo>
                  <a:lnTo>
                    <a:pt x="6350000" y="0"/>
                  </a:lnTo>
                  <a:lnTo>
                    <a:pt x="6350000" y="3571875"/>
                  </a:lnTo>
                  <a:lnTo>
                    <a:pt x="0" y="3571875"/>
                  </a:lnTo>
                  <a:lnTo>
                    <a:pt x="0" y="0"/>
                  </a:lnTo>
                  <a:close/>
                </a:path>
              </a:pathLst>
            </a:custGeom>
            <a:blipFill>
              <a:blip r:embed="rId2"/>
              <a:stretch>
                <a:fillRect l="0" t="0" r="0" b="0"/>
              </a:stretch>
            </a:blipFill>
          </p:spPr>
        </p:sp>
        <p:grpSp>
          <p:nvGrpSpPr>
            <p:cNvPr name="Group 4" id="4"/>
            <p:cNvGrpSpPr/>
            <p:nvPr/>
          </p:nvGrpSpPr>
          <p:grpSpPr>
            <a:xfrm rot="0">
              <a:off x="0" y="0"/>
              <a:ext cx="6777463" cy="6777463"/>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grpSp>
        <p:nvGrpSpPr>
          <p:cNvPr name="Group 7" id="7"/>
          <p:cNvGrpSpPr/>
          <p:nvPr/>
        </p:nvGrpSpPr>
        <p:grpSpPr>
          <a:xfrm rot="0">
            <a:off x="1707848" y="6884217"/>
            <a:ext cx="3078731" cy="3078731"/>
            <a:chOff x="0" y="0"/>
            <a:chExt cx="4104975" cy="4104975"/>
          </a:xfrm>
        </p:grpSpPr>
        <p:sp>
          <p:nvSpPr>
            <p:cNvPr name="Freeform 8" id="8"/>
            <p:cNvSpPr/>
            <p:nvPr/>
          </p:nvSpPr>
          <p:spPr>
            <a:xfrm flipH="false" flipV="false" rot="0">
              <a:off x="468622" y="1176899"/>
              <a:ext cx="3345530" cy="1751176"/>
            </a:xfrm>
            <a:custGeom>
              <a:avLst/>
              <a:gdLst/>
              <a:ahLst/>
              <a:cxnLst/>
              <a:rect r="r" b="b" t="t" l="l"/>
              <a:pathLst>
                <a:path h="1751176" w="3345530">
                  <a:moveTo>
                    <a:pt x="0" y="0"/>
                  </a:moveTo>
                  <a:lnTo>
                    <a:pt x="3345530" y="0"/>
                  </a:lnTo>
                  <a:lnTo>
                    <a:pt x="3345530" y="1751176"/>
                  </a:lnTo>
                  <a:lnTo>
                    <a:pt x="0" y="1751176"/>
                  </a:lnTo>
                  <a:lnTo>
                    <a:pt x="0" y="0"/>
                  </a:lnTo>
                  <a:close/>
                </a:path>
              </a:pathLst>
            </a:custGeom>
            <a:blipFill>
              <a:blip r:embed="rId3"/>
              <a:stretch>
                <a:fillRect l="0" t="0" r="0" b="0"/>
              </a:stretch>
            </a:blipFill>
          </p:spPr>
        </p:sp>
        <p:grpSp>
          <p:nvGrpSpPr>
            <p:cNvPr name="Group 9" id="9"/>
            <p:cNvGrpSpPr/>
            <p:nvPr/>
          </p:nvGrpSpPr>
          <p:grpSpPr>
            <a:xfrm rot="0">
              <a:off x="0" y="0"/>
              <a:ext cx="4104975" cy="4104975"/>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11" id="11"/>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grpSp>
      <p:sp>
        <p:nvSpPr>
          <p:cNvPr name="Freeform 12" id="12"/>
          <p:cNvSpPr/>
          <p:nvPr/>
        </p:nvSpPr>
        <p:spPr>
          <a:xfrm flipH="false" flipV="false" rot="0">
            <a:off x="13300685" y="6903618"/>
            <a:ext cx="3810000" cy="1562860"/>
          </a:xfrm>
          <a:custGeom>
            <a:avLst/>
            <a:gdLst/>
            <a:ahLst/>
            <a:cxnLst/>
            <a:rect r="r" b="b" t="t" l="l"/>
            <a:pathLst>
              <a:path h="1562860" w="3810000">
                <a:moveTo>
                  <a:pt x="0" y="0"/>
                </a:moveTo>
                <a:lnTo>
                  <a:pt x="3810000" y="0"/>
                </a:lnTo>
                <a:lnTo>
                  <a:pt x="3810000" y="1562861"/>
                </a:lnTo>
                <a:lnTo>
                  <a:pt x="0" y="1562861"/>
                </a:lnTo>
                <a:lnTo>
                  <a:pt x="0" y="0"/>
                </a:lnTo>
                <a:close/>
              </a:path>
            </a:pathLst>
          </a:custGeom>
          <a:blipFill>
            <a:blip r:embed="rId4"/>
            <a:stretch>
              <a:fillRect l="0" t="0" r="0" b="0"/>
            </a:stretch>
          </a:blipFill>
        </p:spPr>
      </p:sp>
      <p:grpSp>
        <p:nvGrpSpPr>
          <p:cNvPr name="Group 13" id="13"/>
          <p:cNvGrpSpPr/>
          <p:nvPr/>
        </p:nvGrpSpPr>
        <p:grpSpPr>
          <a:xfrm rot="0">
            <a:off x="13226600" y="5660986"/>
            <a:ext cx="4048125" cy="4048125"/>
            <a:chOff x="0" y="0"/>
            <a:chExt cx="812800" cy="812800"/>
          </a:xfrm>
        </p:grpSpPr>
        <p:sp>
          <p:nvSpPr>
            <p:cNvPr name="Freeform 14" id="1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15" id="1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AutoShape 16" id="16"/>
          <p:cNvSpPr/>
          <p:nvPr/>
        </p:nvSpPr>
        <p:spPr>
          <a:xfrm flipV="true">
            <a:off x="4794074" y="6911255"/>
            <a:ext cx="1349523" cy="577562"/>
          </a:xfrm>
          <a:prstGeom prst="line">
            <a:avLst/>
          </a:prstGeom>
          <a:ln cap="flat" w="85725">
            <a:solidFill>
              <a:srgbClr val="013364"/>
            </a:solidFill>
            <a:prstDash val="solid"/>
            <a:headEnd type="arrow" len="sm" w="med"/>
            <a:tailEnd type="arrow" len="sm" w="med"/>
          </a:ln>
        </p:spPr>
      </p:sp>
      <p:sp>
        <p:nvSpPr>
          <p:cNvPr name="AutoShape 17" id="17"/>
          <p:cNvSpPr/>
          <p:nvPr/>
        </p:nvSpPr>
        <p:spPr>
          <a:xfrm>
            <a:off x="5130822" y="4990141"/>
            <a:ext cx="1366388" cy="306717"/>
          </a:xfrm>
          <a:prstGeom prst="line">
            <a:avLst/>
          </a:prstGeom>
          <a:ln cap="flat" w="85725">
            <a:solidFill>
              <a:srgbClr val="013364"/>
            </a:solidFill>
            <a:prstDash val="solid"/>
            <a:headEnd type="arrow" len="sm" w="med"/>
            <a:tailEnd type="arrow" len="sm" w="med"/>
          </a:ln>
        </p:spPr>
      </p:sp>
      <p:sp>
        <p:nvSpPr>
          <p:cNvPr name="AutoShape 18" id="18"/>
          <p:cNvSpPr/>
          <p:nvPr/>
        </p:nvSpPr>
        <p:spPr>
          <a:xfrm>
            <a:off x="11774625" y="6757896"/>
            <a:ext cx="1366388" cy="306717"/>
          </a:xfrm>
          <a:prstGeom prst="line">
            <a:avLst/>
          </a:prstGeom>
          <a:ln cap="flat" w="85725">
            <a:solidFill>
              <a:srgbClr val="013364"/>
            </a:solidFill>
            <a:prstDash val="solid"/>
            <a:headEnd type="arrow" len="sm" w="med"/>
            <a:tailEnd type="arrow" len="sm" w="med"/>
          </a:ln>
        </p:spPr>
      </p:sp>
      <p:grpSp>
        <p:nvGrpSpPr>
          <p:cNvPr name="Group 19" id="19"/>
          <p:cNvGrpSpPr/>
          <p:nvPr/>
        </p:nvGrpSpPr>
        <p:grpSpPr>
          <a:xfrm rot="0">
            <a:off x="0" y="0"/>
            <a:ext cx="18288000" cy="1236419"/>
            <a:chOff x="0" y="0"/>
            <a:chExt cx="4816593" cy="325641"/>
          </a:xfrm>
        </p:grpSpPr>
        <p:sp>
          <p:nvSpPr>
            <p:cNvPr name="Freeform 20" id="20"/>
            <p:cNvSpPr/>
            <p:nvPr/>
          </p:nvSpPr>
          <p:spPr>
            <a:xfrm flipH="false" flipV="false" rot="0">
              <a:off x="0" y="0"/>
              <a:ext cx="4816592" cy="325641"/>
            </a:xfrm>
            <a:custGeom>
              <a:avLst/>
              <a:gdLst/>
              <a:ahLst/>
              <a:cxnLst/>
              <a:rect r="r" b="b" t="t" l="l"/>
              <a:pathLst>
                <a:path h="325641" w="4816592">
                  <a:moveTo>
                    <a:pt x="0" y="0"/>
                  </a:moveTo>
                  <a:lnTo>
                    <a:pt x="4816592" y="0"/>
                  </a:lnTo>
                  <a:lnTo>
                    <a:pt x="4816592" y="325641"/>
                  </a:lnTo>
                  <a:lnTo>
                    <a:pt x="0" y="325641"/>
                  </a:lnTo>
                  <a:close/>
                </a:path>
              </a:pathLst>
            </a:custGeom>
            <a:solidFill>
              <a:srgbClr val="274E78"/>
            </a:solidFill>
          </p:spPr>
        </p:sp>
        <p:sp>
          <p:nvSpPr>
            <p:cNvPr name="TextBox 21" id="21"/>
            <p:cNvSpPr txBox="true"/>
            <p:nvPr/>
          </p:nvSpPr>
          <p:spPr>
            <a:xfrm>
              <a:off x="0" y="-38100"/>
              <a:ext cx="4816593" cy="363741"/>
            </a:xfrm>
            <a:prstGeom prst="rect">
              <a:avLst/>
            </a:prstGeom>
          </p:spPr>
          <p:txBody>
            <a:bodyPr anchor="ctr" rtlCol="false" tIns="50800" lIns="50800" bIns="50800" rIns="50800"/>
            <a:lstStyle/>
            <a:p>
              <a:pPr algn="ctr">
                <a:lnSpc>
                  <a:spcPts val="2659"/>
                </a:lnSpc>
              </a:pPr>
            </a:p>
          </p:txBody>
        </p:sp>
      </p:grpSp>
      <p:grpSp>
        <p:nvGrpSpPr>
          <p:cNvPr name="Group 22" id="22"/>
          <p:cNvGrpSpPr/>
          <p:nvPr/>
        </p:nvGrpSpPr>
        <p:grpSpPr>
          <a:xfrm rot="0">
            <a:off x="1013275" y="2504340"/>
            <a:ext cx="3911427" cy="3911427"/>
            <a:chOff x="0" y="0"/>
            <a:chExt cx="5215236" cy="5215236"/>
          </a:xfrm>
        </p:grpSpPr>
        <p:grpSp>
          <p:nvGrpSpPr>
            <p:cNvPr name="Group 23" id="23"/>
            <p:cNvGrpSpPr/>
            <p:nvPr/>
          </p:nvGrpSpPr>
          <p:grpSpPr>
            <a:xfrm rot="0">
              <a:off x="0" y="0"/>
              <a:ext cx="5215236" cy="5215236"/>
              <a:chOff x="0" y="0"/>
              <a:chExt cx="812800" cy="812800"/>
            </a:xfrm>
          </p:grpSpPr>
          <p:sp>
            <p:nvSpPr>
              <p:cNvPr name="Freeform 24" id="2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209550" cap="sq">
                <a:solidFill>
                  <a:srgbClr val="013364"/>
                </a:solidFill>
                <a:prstDash val="solid"/>
                <a:miter/>
              </a:ln>
            </p:spPr>
          </p:sp>
          <p:sp>
            <p:nvSpPr>
              <p:cNvPr name="TextBox 25" id="25"/>
              <p:cNvSpPr txBox="true"/>
              <p:nvPr/>
            </p:nvSpPr>
            <p:spPr>
              <a:xfrm>
                <a:off x="76200" y="38100"/>
                <a:ext cx="660400" cy="698500"/>
              </a:xfrm>
              <a:prstGeom prst="rect">
                <a:avLst/>
              </a:prstGeom>
            </p:spPr>
            <p:txBody>
              <a:bodyPr anchor="ctr" rtlCol="false" tIns="50800" lIns="50800" bIns="50800" rIns="50800"/>
              <a:lstStyle/>
              <a:p>
                <a:pPr algn="l">
                  <a:lnSpc>
                    <a:spcPts val="2659"/>
                  </a:lnSpc>
                  <a:spcBef>
                    <a:spcPct val="0"/>
                  </a:spcBef>
                </a:pPr>
              </a:p>
            </p:txBody>
          </p:sp>
        </p:grpSp>
        <p:sp>
          <p:nvSpPr>
            <p:cNvPr name="Freeform 26" id="26"/>
            <p:cNvSpPr/>
            <p:nvPr/>
          </p:nvSpPr>
          <p:spPr>
            <a:xfrm flipH="false" flipV="false" rot="0">
              <a:off x="505181" y="1674900"/>
              <a:ext cx="4204875" cy="1865436"/>
            </a:xfrm>
            <a:custGeom>
              <a:avLst/>
              <a:gdLst/>
              <a:ahLst/>
              <a:cxnLst/>
              <a:rect r="r" b="b" t="t" l="l"/>
              <a:pathLst>
                <a:path h="1865436" w="4204875">
                  <a:moveTo>
                    <a:pt x="0" y="0"/>
                  </a:moveTo>
                  <a:lnTo>
                    <a:pt x="4204875" y="0"/>
                  </a:lnTo>
                  <a:lnTo>
                    <a:pt x="4204875" y="1865436"/>
                  </a:lnTo>
                  <a:lnTo>
                    <a:pt x="0" y="1865436"/>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sp>
        <p:nvSpPr>
          <p:cNvPr name="TextBox 27" id="27"/>
          <p:cNvSpPr txBox="true"/>
          <p:nvPr/>
        </p:nvSpPr>
        <p:spPr>
          <a:xfrm rot="0">
            <a:off x="2313989" y="18135"/>
            <a:ext cx="14279017" cy="1028700"/>
          </a:xfrm>
          <a:prstGeom prst="rect">
            <a:avLst/>
          </a:prstGeom>
        </p:spPr>
        <p:txBody>
          <a:bodyPr anchor="t" rtlCol="false" tIns="0" lIns="0" bIns="0" rIns="0">
            <a:spAutoFit/>
          </a:bodyPr>
          <a:lstStyle/>
          <a:p>
            <a:pPr algn="ctr">
              <a:lnSpc>
                <a:spcPts val="8400"/>
              </a:lnSpc>
            </a:pPr>
            <a:r>
              <a:rPr lang="en-US" sz="6000">
                <a:solidFill>
                  <a:srgbClr val="FFFFFF"/>
                </a:solidFill>
                <a:latin typeface="Canva Sans Bold"/>
              </a:rPr>
              <a:t>Sales &amp; Marketing Platform Ecosystem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DAGJXCDgXe8</dc:identifier>
  <dcterms:modified xsi:type="dcterms:W3CDTF">2011-08-01T06:04:30Z</dcterms:modified>
  <cp:revision>1</cp:revision>
  <dc:title>APS Sale &amp; Marketing Platform</dc:title>
</cp:coreProperties>
</file>